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9.xml" ContentType="application/vnd.openxmlformats-officedocument.presentationml.tags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1" r:id="rId2"/>
    <p:sldMasterId id="2147483676" r:id="rId3"/>
  </p:sldMasterIdLst>
  <p:notesMasterIdLst>
    <p:notesMasterId r:id="rId21"/>
  </p:notesMasterIdLst>
  <p:sldIdLst>
    <p:sldId id="965" r:id="rId4"/>
    <p:sldId id="971" r:id="rId5"/>
    <p:sldId id="960" r:id="rId6"/>
    <p:sldId id="773" r:id="rId7"/>
    <p:sldId id="902" r:id="rId8"/>
    <p:sldId id="973" r:id="rId9"/>
    <p:sldId id="934" r:id="rId10"/>
    <p:sldId id="940" r:id="rId11"/>
    <p:sldId id="935" r:id="rId12"/>
    <p:sldId id="974" r:id="rId13"/>
    <p:sldId id="937" r:id="rId14"/>
    <p:sldId id="975" r:id="rId15"/>
    <p:sldId id="941" r:id="rId16"/>
    <p:sldId id="938" r:id="rId17"/>
    <p:sldId id="976" r:id="rId18"/>
    <p:sldId id="939" r:id="rId19"/>
    <p:sldId id="972" r:id="rId20"/>
  </p:sldIdLst>
  <p:sldSz cx="12192000" cy="6858000"/>
  <p:notesSz cx="6858000" cy="9144000"/>
  <p:embeddedFontLst>
    <p:embeddedFont>
      <p:font typeface="等线" panose="02010600030101010101" pitchFamily="2" charset="-122"/>
      <p:regular r:id="rId22"/>
      <p:bold r:id="rId23"/>
    </p:embeddedFont>
    <p:embeddedFont>
      <p:font typeface="华文楷体" panose="02010600040101010101" pitchFamily="2" charset="-122"/>
      <p:regular r:id="rId24"/>
    </p:embeddedFont>
    <p:embeddedFont>
      <p:font typeface="微软雅黑" panose="020B0503020204020204" pitchFamily="34" charset="-122"/>
      <p:regular r:id="rId25"/>
      <p:bold r:id="rId26"/>
    </p:embeddedFont>
    <p:embeddedFont>
      <p:font typeface="微软雅黑" panose="020B0503020204020204" pitchFamily="34" charset="-122"/>
      <p:regular r:id="rId25"/>
      <p:bold r:id="rId26"/>
    </p:embeddedFont>
    <p:embeddedFont>
      <p:font typeface="微软雅黑 Light" panose="020B0502040204020203" pitchFamily="34" charset="-122"/>
      <p:regular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Calibri Light" panose="020F0302020204030204" pitchFamily="34" charset="0"/>
      <p:regular r:id="rId32"/>
      <p:italic r:id="rId33"/>
    </p:embeddedFont>
  </p:embeddedFontLst>
  <p:custDataLst>
    <p:tags r:id="rId34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23178"/>
    <a:srgbClr val="284C8A"/>
    <a:srgbClr val="082562"/>
    <a:srgbClr val="023179"/>
    <a:srgbClr val="C09D5A"/>
    <a:srgbClr val="F3F5FF"/>
    <a:srgbClr val="F2F2F2"/>
    <a:srgbClr val="49B57A"/>
    <a:srgbClr val="3157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746" autoAdjust="0"/>
    <p:restoredTop sz="95696" autoAdjust="0"/>
  </p:normalViewPr>
  <p:slideViewPr>
    <p:cSldViewPr snapToGrid="0">
      <p:cViewPr varScale="1">
        <p:scale>
          <a:sx n="74" d="100"/>
          <a:sy n="74" d="100"/>
        </p:scale>
        <p:origin x="184" y="84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5.fntdata"/><Relationship Id="rId39" Type="http://schemas.openxmlformats.org/officeDocument/2006/relationships/tableStyles" Target="tableStyles.xml"/><Relationship Id="rId21" Type="http://schemas.openxmlformats.org/officeDocument/2006/relationships/notesMaster" Target="notesMasters/notesMaster1.xml"/><Relationship Id="rId34" Type="http://schemas.openxmlformats.org/officeDocument/2006/relationships/tags" Target="tags/tag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font" Target="fonts/font10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commentAuthors" Target="commentAuthor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C092CF-13FC-4F39-B2F1-A0C0A03E93B0}" type="datetimeFigureOut">
              <a:rPr lang="zh-CN" altLang="en-US" smtClean="0"/>
              <a:t>2023/11/13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D4400-E47B-4FF0-96C4-F8D0D1616D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677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BBE174-D638-475B-A0A6-2E5C6AD14BB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677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33337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684924-2CED-4705-9F50-B1A778DDCF4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60881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D4400-E47B-4FF0-96C4-F8D0D1616D5F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D4400-E47B-4FF0-96C4-F8D0D1616D5F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D4400-E47B-4FF0-96C4-F8D0D1616D5F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D4400-E47B-4FF0-96C4-F8D0D1616D5F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D4400-E47B-4FF0-96C4-F8D0D1616D5F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D4400-E47B-4FF0-96C4-F8D0D1616D5F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D4400-E47B-4FF0-96C4-F8D0D1616D5F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D4400-E47B-4FF0-96C4-F8D0D1616D5F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D4400-E47B-4FF0-96C4-F8D0D1616D5F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677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BBE174-D638-475B-A0A6-2E5C6AD14BB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677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0412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3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4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5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B00E-CB1F-49A2-A75B-4E615691AFBF}" type="datetimeFigureOut">
              <a:rPr lang="zh-CN" altLang="en-US" smtClean="0"/>
              <a:t>2023/11/13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E90E6-C9D2-4966-84BA-F2C60AEE22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B00E-CB1F-49A2-A75B-4E615691AFBF}" type="datetimeFigureOut">
              <a:rPr lang="zh-CN" altLang="en-US" smtClean="0"/>
              <a:t>2023/11/13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E90E6-C9D2-4966-84BA-F2C60AEE22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B00E-CB1F-49A2-A75B-4E615691AFBF}" type="datetimeFigureOut">
              <a:rPr lang="zh-CN" altLang="en-US" smtClean="0"/>
              <a:t>2023/11/13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E90E6-C9D2-4966-84BA-F2C60AEE22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B00E-CB1F-49A2-A75B-4E615691AFBF}" type="datetimeFigureOut">
              <a:rPr lang="zh-CN" altLang="en-US" smtClean="0"/>
              <a:t>2023/11/13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E90E6-C9D2-4966-84BA-F2C60AEE22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B00E-CB1F-49A2-A75B-4E615691AFBF}" type="datetimeFigureOut">
              <a:rPr lang="zh-CN" altLang="en-US" smtClean="0"/>
              <a:t>2023/11/13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E90E6-C9D2-4966-84BA-F2C60AEE22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B00E-CB1F-49A2-A75B-4E615691AFBF}" type="datetimeFigureOut">
              <a:rPr lang="zh-CN" altLang="en-US" smtClean="0"/>
              <a:t>2023/11/13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E90E6-C9D2-4966-84BA-F2C60AEE22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B00E-CB1F-49A2-A75B-4E615691AFBF}" type="datetimeFigureOut">
              <a:rPr lang="zh-CN" altLang="en-US" smtClean="0"/>
              <a:t>2023/11/13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E90E6-C9D2-4966-84BA-F2C60AEE22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B00E-CB1F-49A2-A75B-4E615691AFBF}" type="datetimeFigureOut">
              <a:rPr lang="zh-CN" altLang="en-US" smtClean="0"/>
              <a:t>2023/11/13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E90E6-C9D2-4966-84BA-F2C60AEE22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B00E-CB1F-49A2-A75B-4E615691AFBF}" type="datetimeFigureOut">
              <a:rPr lang="zh-CN" altLang="en-US" smtClean="0"/>
              <a:t>2023/11/13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E90E6-C9D2-4966-84BA-F2C60AEE22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B00E-CB1F-49A2-A75B-4E615691AFBF}" type="datetimeFigureOut">
              <a:rPr lang="zh-CN" altLang="en-US" smtClean="0"/>
              <a:t>2023/11/13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E90E6-C9D2-4966-84BA-F2C60AEE22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7B00E-CB1F-49A2-A75B-4E615691AFBF}" type="datetimeFigureOut">
              <a:rPr lang="zh-CN" altLang="en-US" smtClean="0"/>
              <a:t>2023/11/13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E90E6-C9D2-4966-84BA-F2C60AEE22A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218AAB2A-A89E-0290-C080-3FF4F32B0A6F}"/>
              </a:ext>
            </a:extLst>
          </p:cNvPr>
          <p:cNvSpPr/>
          <p:nvPr userDrawn="1"/>
        </p:nvSpPr>
        <p:spPr>
          <a:xfrm rot="5400000">
            <a:off x="4381500" y="-4381500"/>
            <a:ext cx="3429000" cy="12192000"/>
          </a:xfrm>
          <a:prstGeom prst="rect">
            <a:avLst/>
          </a:prstGeom>
          <a:solidFill>
            <a:srgbClr val="0231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: 圆角 1">
            <a:extLst>
              <a:ext uri="{FF2B5EF4-FFF2-40B4-BE49-F238E27FC236}">
                <a16:creationId xmlns:a16="http://schemas.microsoft.com/office/drawing/2014/main" id="{DBE660A7-E233-C797-E273-2CBB2562BFA9}"/>
              </a:ext>
            </a:extLst>
          </p:cNvPr>
          <p:cNvSpPr/>
          <p:nvPr userDrawn="1"/>
        </p:nvSpPr>
        <p:spPr>
          <a:xfrm>
            <a:off x="392430" y="401548"/>
            <a:ext cx="11407140" cy="6054904"/>
          </a:xfrm>
          <a:prstGeom prst="roundRect">
            <a:avLst>
              <a:gd name="adj" fmla="val 4586"/>
            </a:avLst>
          </a:prstGeom>
          <a:solidFill>
            <a:schemeClr val="bg1"/>
          </a:solidFill>
          <a:ln>
            <a:noFill/>
          </a:ln>
          <a:effectLst>
            <a:outerShdw blurRad="190500" sx="101000" sy="101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2B392048-DDDF-F996-249C-790BB232687A}"/>
              </a:ext>
            </a:extLst>
          </p:cNvPr>
          <p:cNvSpPr/>
          <p:nvPr userDrawn="1"/>
        </p:nvSpPr>
        <p:spPr bwMode="auto">
          <a:xfrm>
            <a:off x="2114511" y="2324826"/>
            <a:ext cx="1993200" cy="956655"/>
          </a:xfrm>
          <a:prstGeom prst="rect">
            <a:avLst/>
          </a:prstGeom>
        </p:spPr>
        <p:txBody>
          <a:bodyPr wrap="square" lIns="121712" tIns="60856" rIns="121712" bIns="60856">
            <a:spAutoFit/>
          </a:bodyPr>
          <a:lstStyle/>
          <a:p>
            <a:pPr algn="ctr">
              <a:defRPr/>
            </a:pPr>
            <a:r>
              <a:rPr lang="zh-CN" altLang="en-US" sz="5418" b="1" dirty="0">
                <a:gradFill flip="none" rotWithShape="1">
                  <a:gsLst>
                    <a:gs pos="0">
                      <a:srgbClr val="284C8A">
                        <a:shade val="30000"/>
                        <a:satMod val="115000"/>
                      </a:srgbClr>
                    </a:gs>
                    <a:gs pos="50000">
                      <a:srgbClr val="284C8A">
                        <a:shade val="67500"/>
                        <a:satMod val="115000"/>
                      </a:srgbClr>
                    </a:gs>
                    <a:gs pos="100000">
                      <a:srgbClr val="284C8A">
                        <a:shade val="100000"/>
                        <a:satMod val="115000"/>
                      </a:srgbClr>
                    </a:gs>
                  </a:gsLst>
                  <a:lin ang="0" scaled="1"/>
                  <a:tileRect/>
                </a:gradFill>
                <a:latin typeface="Microsoft YaHei" panose="020B0503020204020204" pitchFamily="34" charset="-122"/>
                <a:ea typeface="Microsoft YaHei" panose="020B0503020204020204" pitchFamily="34" charset="-122"/>
              </a:rPr>
              <a:t>目 录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ECBA3F6A-AA47-838B-0E2B-2F987DF76EB8}"/>
              </a:ext>
            </a:extLst>
          </p:cNvPr>
          <p:cNvSpPr/>
          <p:nvPr userDrawn="1"/>
        </p:nvSpPr>
        <p:spPr bwMode="auto">
          <a:xfrm>
            <a:off x="2277017" y="3184206"/>
            <a:ext cx="1670159" cy="430677"/>
          </a:xfrm>
          <a:prstGeom prst="rect">
            <a:avLst/>
          </a:prstGeom>
        </p:spPr>
        <p:txBody>
          <a:bodyPr wrap="square" lIns="121712" tIns="60856" rIns="121712" bIns="60856">
            <a:spAutoFit/>
          </a:bodyPr>
          <a:lstStyle/>
          <a:p>
            <a:pPr>
              <a:defRPr/>
            </a:pPr>
            <a:r>
              <a:rPr lang="en-US" altLang="zh-CN" sz="2000" b="1" dirty="0">
                <a:gradFill flip="none" rotWithShape="1">
                  <a:gsLst>
                    <a:gs pos="0">
                      <a:srgbClr val="284C8A">
                        <a:shade val="30000"/>
                        <a:satMod val="115000"/>
                      </a:srgbClr>
                    </a:gs>
                    <a:gs pos="50000">
                      <a:srgbClr val="284C8A">
                        <a:shade val="67500"/>
                        <a:satMod val="115000"/>
                      </a:srgbClr>
                    </a:gs>
                    <a:gs pos="100000">
                      <a:srgbClr val="284C8A">
                        <a:shade val="100000"/>
                        <a:satMod val="115000"/>
                      </a:srgbClr>
                    </a:gs>
                  </a:gsLst>
                  <a:lin ang="0" scaled="1"/>
                  <a:tileRect/>
                </a:gradFill>
                <a:latin typeface="Microsoft YaHei" panose="020B0503020204020204" pitchFamily="34" charset="-122"/>
                <a:ea typeface="Microsoft YaHei" panose="020B0503020204020204" pitchFamily="34" charset="-122"/>
              </a:rPr>
              <a:t>CONTENTS</a:t>
            </a:r>
            <a:endParaRPr lang="zh-CN" altLang="en-US" sz="2000" b="1" dirty="0">
              <a:gradFill flip="none" rotWithShape="1">
                <a:gsLst>
                  <a:gs pos="0">
                    <a:srgbClr val="284C8A">
                      <a:shade val="30000"/>
                      <a:satMod val="115000"/>
                    </a:srgbClr>
                  </a:gs>
                  <a:gs pos="50000">
                    <a:srgbClr val="284C8A">
                      <a:shade val="67500"/>
                      <a:satMod val="115000"/>
                    </a:srgbClr>
                  </a:gs>
                  <a:gs pos="100000">
                    <a:srgbClr val="284C8A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cxnSp>
        <p:nvCxnSpPr>
          <p:cNvPr id="6" name="直接连接符 10">
            <a:extLst>
              <a:ext uri="{FF2B5EF4-FFF2-40B4-BE49-F238E27FC236}">
                <a16:creationId xmlns:a16="http://schemas.microsoft.com/office/drawing/2014/main" id="{882D0771-93BE-34C3-F025-B290D6EBA77B}"/>
              </a:ext>
            </a:extLst>
          </p:cNvPr>
          <p:cNvCxnSpPr/>
          <p:nvPr userDrawn="1"/>
        </p:nvCxnSpPr>
        <p:spPr>
          <a:xfrm>
            <a:off x="1739878" y="3380718"/>
            <a:ext cx="53713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14">
            <a:extLst>
              <a:ext uri="{FF2B5EF4-FFF2-40B4-BE49-F238E27FC236}">
                <a16:creationId xmlns:a16="http://schemas.microsoft.com/office/drawing/2014/main" id="{5BE09A65-4BE6-6AE2-FDED-110AA20B0F62}"/>
              </a:ext>
            </a:extLst>
          </p:cNvPr>
          <p:cNvCxnSpPr/>
          <p:nvPr userDrawn="1"/>
        </p:nvCxnSpPr>
        <p:spPr>
          <a:xfrm>
            <a:off x="3947176" y="3379737"/>
            <a:ext cx="53713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7">
            <a:extLst>
              <a:ext uri="{FF2B5EF4-FFF2-40B4-BE49-F238E27FC236}">
                <a16:creationId xmlns:a16="http://schemas.microsoft.com/office/drawing/2014/main" id="{F10D3CCC-4535-49C5-BB42-886427F52757}"/>
              </a:ext>
            </a:extLst>
          </p:cNvPr>
          <p:cNvSpPr/>
          <p:nvPr userDrawn="1"/>
        </p:nvSpPr>
        <p:spPr>
          <a:xfrm>
            <a:off x="5424736" y="1088168"/>
            <a:ext cx="557669" cy="557669"/>
          </a:xfrm>
          <a:prstGeom prst="ellipse">
            <a:avLst/>
          </a:prstGeom>
          <a:gradFill flip="none" rotWithShape="1">
            <a:gsLst>
              <a:gs pos="0">
                <a:srgbClr val="284C8A">
                  <a:shade val="30000"/>
                  <a:satMod val="115000"/>
                </a:srgbClr>
              </a:gs>
              <a:gs pos="50000">
                <a:srgbClr val="284C8A">
                  <a:shade val="67500"/>
                  <a:satMod val="115000"/>
                </a:srgbClr>
              </a:gs>
              <a:gs pos="100000">
                <a:srgbClr val="284C8A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1</a:t>
            </a:r>
            <a:endParaRPr lang="zh-CN" altLang="en-US" sz="2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670A4BC4-0BEB-B878-992C-FD54C41DE594}"/>
              </a:ext>
            </a:extLst>
          </p:cNvPr>
          <p:cNvSpPr>
            <a:spLocks/>
          </p:cNvSpPr>
          <p:nvPr userDrawn="1"/>
        </p:nvSpPr>
        <p:spPr bwMode="auto">
          <a:xfrm>
            <a:off x="6094800" y="1088168"/>
            <a:ext cx="3608782" cy="539810"/>
          </a:xfrm>
          <a:prstGeom prst="rect">
            <a:avLst/>
          </a:prstGeom>
        </p:spPr>
        <p:txBody>
          <a:bodyPr wrap="square" lIns="121712" tIns="60856" rIns="121712" bIns="60856">
            <a:spAutoFit/>
          </a:bodyPr>
          <a:lstStyle/>
          <a:p>
            <a:pPr>
              <a:defRPr/>
            </a:pPr>
            <a:r>
              <a:rPr lang="zh-CN" altLang="en-US" sz="2709" b="1" dirty="0">
                <a:gradFill flip="none" rotWithShape="1">
                  <a:gsLst>
                    <a:gs pos="0">
                      <a:srgbClr val="284C8A">
                        <a:shade val="30000"/>
                        <a:satMod val="115000"/>
                      </a:srgbClr>
                    </a:gs>
                    <a:gs pos="50000">
                      <a:srgbClr val="284C8A">
                        <a:shade val="67500"/>
                        <a:satMod val="115000"/>
                      </a:srgbClr>
                    </a:gs>
                    <a:gs pos="100000">
                      <a:srgbClr val="284C8A">
                        <a:shade val="100000"/>
                        <a:satMod val="115000"/>
                      </a:srgbClr>
                    </a:gs>
                  </a:gsLst>
                  <a:lin ang="0" scaled="1"/>
                  <a:tileRect/>
                </a:gradFill>
                <a:latin typeface="Microsoft YaHei" panose="020B0503020204020204" pitchFamily="34" charset="-122"/>
                <a:ea typeface="Microsoft YaHei" panose="020B0503020204020204" pitchFamily="34" charset="-122"/>
              </a:rPr>
              <a:t>年度计划及考核指标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019F4B22-4FA5-2CEE-D2A8-275CF5ABCD64}"/>
              </a:ext>
            </a:extLst>
          </p:cNvPr>
          <p:cNvSpPr/>
          <p:nvPr userDrawn="1"/>
        </p:nvSpPr>
        <p:spPr bwMode="auto">
          <a:xfrm>
            <a:off x="6096002" y="2143992"/>
            <a:ext cx="4096452" cy="539810"/>
          </a:xfrm>
          <a:prstGeom prst="rect">
            <a:avLst/>
          </a:prstGeom>
        </p:spPr>
        <p:txBody>
          <a:bodyPr wrap="square" lIns="121712" tIns="60856" rIns="121712" bIns="60856">
            <a:spAutoFit/>
          </a:bodyPr>
          <a:lstStyle/>
          <a:p>
            <a:pPr>
              <a:defRPr/>
            </a:pPr>
            <a:r>
              <a:rPr lang="zh-CN" altLang="en-US" sz="2709" b="1" dirty="0">
                <a:gradFill flip="none" rotWithShape="1">
                  <a:gsLst>
                    <a:gs pos="0">
                      <a:srgbClr val="284C8A">
                        <a:shade val="30000"/>
                        <a:satMod val="115000"/>
                      </a:srgbClr>
                    </a:gs>
                    <a:gs pos="50000">
                      <a:srgbClr val="284C8A">
                        <a:shade val="67500"/>
                        <a:satMod val="115000"/>
                      </a:srgbClr>
                    </a:gs>
                    <a:gs pos="100000">
                      <a:srgbClr val="284C8A">
                        <a:shade val="100000"/>
                        <a:satMod val="115000"/>
                      </a:srgbClr>
                    </a:gs>
                  </a:gsLst>
                  <a:lin ang="0" scaled="1"/>
                  <a:tileRect/>
                </a:gradFill>
                <a:latin typeface="Microsoft YaHei" panose="020B0503020204020204" pitchFamily="34" charset="-122"/>
                <a:ea typeface="Microsoft YaHei" panose="020B0503020204020204" pitchFamily="34" charset="-122"/>
              </a:rPr>
              <a:t>重要研究进展及原始记录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E5984317-3B99-DC4C-ECEE-EE0E7FAC418F}"/>
              </a:ext>
            </a:extLst>
          </p:cNvPr>
          <p:cNvSpPr/>
          <p:nvPr userDrawn="1"/>
        </p:nvSpPr>
        <p:spPr bwMode="auto">
          <a:xfrm>
            <a:off x="6096001" y="3233931"/>
            <a:ext cx="3608782" cy="539810"/>
          </a:xfrm>
          <a:prstGeom prst="rect">
            <a:avLst/>
          </a:prstGeom>
        </p:spPr>
        <p:txBody>
          <a:bodyPr wrap="square" lIns="121712" tIns="60856" rIns="121712" bIns="60856">
            <a:spAutoFit/>
          </a:bodyPr>
          <a:lstStyle/>
          <a:p>
            <a:pPr>
              <a:defRPr/>
            </a:pPr>
            <a:r>
              <a:rPr lang="zh-CN" altLang="en-US" sz="2709" b="1" dirty="0">
                <a:gradFill flip="none" rotWithShape="1">
                  <a:gsLst>
                    <a:gs pos="0">
                      <a:srgbClr val="284C8A">
                        <a:shade val="30000"/>
                        <a:satMod val="115000"/>
                      </a:srgbClr>
                    </a:gs>
                    <a:gs pos="50000">
                      <a:srgbClr val="284C8A">
                        <a:shade val="67500"/>
                        <a:satMod val="115000"/>
                      </a:srgbClr>
                    </a:gs>
                    <a:gs pos="100000">
                      <a:srgbClr val="284C8A">
                        <a:shade val="100000"/>
                        <a:satMod val="115000"/>
                      </a:srgbClr>
                    </a:gs>
                  </a:gsLst>
                  <a:lin ang="0" scaled="1"/>
                  <a:tileRect/>
                </a:gradFill>
                <a:latin typeface="Microsoft YaHei" panose="020B0503020204020204" pitchFamily="34" charset="-122"/>
                <a:ea typeface="Microsoft YaHei" panose="020B0503020204020204" pitchFamily="34" charset="-122"/>
              </a:rPr>
              <a:t>完成情况的自我评价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D14648A3-6A22-3B74-5A32-2BA8DC85F026}"/>
              </a:ext>
            </a:extLst>
          </p:cNvPr>
          <p:cNvSpPr/>
          <p:nvPr userDrawn="1"/>
        </p:nvSpPr>
        <p:spPr bwMode="auto">
          <a:xfrm>
            <a:off x="6096001" y="4352237"/>
            <a:ext cx="3608782" cy="539810"/>
          </a:xfrm>
          <a:prstGeom prst="rect">
            <a:avLst/>
          </a:prstGeom>
        </p:spPr>
        <p:txBody>
          <a:bodyPr wrap="square" lIns="121712" tIns="60856" rIns="121712" bIns="60856">
            <a:spAutoFit/>
          </a:bodyPr>
          <a:lstStyle/>
          <a:p>
            <a:pPr>
              <a:defRPr/>
            </a:pPr>
            <a:r>
              <a:rPr lang="zh-CN" altLang="en-US" sz="2709" b="1" dirty="0">
                <a:gradFill flip="none" rotWithShape="1">
                  <a:gsLst>
                    <a:gs pos="0">
                      <a:srgbClr val="284C8A">
                        <a:shade val="30000"/>
                        <a:satMod val="115000"/>
                      </a:srgbClr>
                    </a:gs>
                    <a:gs pos="50000">
                      <a:srgbClr val="284C8A">
                        <a:shade val="67500"/>
                        <a:satMod val="115000"/>
                      </a:srgbClr>
                    </a:gs>
                    <a:gs pos="100000">
                      <a:srgbClr val="284C8A">
                        <a:shade val="100000"/>
                        <a:satMod val="115000"/>
                      </a:srgbClr>
                    </a:gs>
                  </a:gsLst>
                  <a:lin ang="0" scaled="1"/>
                  <a:tileRect/>
                </a:gradFill>
                <a:latin typeface="Microsoft YaHei" panose="020B0503020204020204" pitchFamily="34" charset="-122"/>
                <a:ea typeface="Microsoft YaHei" panose="020B0503020204020204" pitchFamily="34" charset="-122"/>
              </a:rPr>
              <a:t>经费使用情况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4C8B778A-4121-F490-8386-3CF7B3439FB1}"/>
              </a:ext>
            </a:extLst>
          </p:cNvPr>
          <p:cNvSpPr/>
          <p:nvPr userDrawn="1"/>
        </p:nvSpPr>
        <p:spPr bwMode="auto">
          <a:xfrm>
            <a:off x="6096001" y="5477228"/>
            <a:ext cx="3608782" cy="539810"/>
          </a:xfrm>
          <a:prstGeom prst="rect">
            <a:avLst/>
          </a:prstGeom>
        </p:spPr>
        <p:txBody>
          <a:bodyPr wrap="square" lIns="121712" tIns="60856" rIns="121712" bIns="60856">
            <a:spAutoFit/>
          </a:bodyPr>
          <a:lstStyle/>
          <a:p>
            <a:pPr>
              <a:defRPr/>
            </a:pPr>
            <a:r>
              <a:rPr lang="zh-CN" altLang="en-US" sz="2709" b="1" dirty="0">
                <a:gradFill flip="none" rotWithShape="1">
                  <a:gsLst>
                    <a:gs pos="0">
                      <a:srgbClr val="284C8A">
                        <a:shade val="30000"/>
                        <a:satMod val="115000"/>
                      </a:srgbClr>
                    </a:gs>
                    <a:gs pos="50000">
                      <a:srgbClr val="284C8A">
                        <a:shade val="67500"/>
                        <a:satMod val="115000"/>
                      </a:srgbClr>
                    </a:gs>
                    <a:gs pos="100000">
                      <a:srgbClr val="284C8A">
                        <a:shade val="100000"/>
                        <a:satMod val="115000"/>
                      </a:srgbClr>
                    </a:gs>
                  </a:gsLst>
                  <a:lin ang="0" scaled="1"/>
                  <a:tileRect/>
                </a:gradFill>
                <a:latin typeface="Microsoft YaHei" panose="020B0503020204020204" pitchFamily="34" charset="-122"/>
                <a:ea typeface="Microsoft YaHei" panose="020B0503020204020204" pitchFamily="34" charset="-122"/>
              </a:rPr>
              <a:t>存在的问题及建议</a:t>
            </a: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id="{3963F7A4-FC50-3F18-8BBF-E87F2B98A18C}"/>
              </a:ext>
            </a:extLst>
          </p:cNvPr>
          <p:cNvSpPr/>
          <p:nvPr userDrawn="1"/>
        </p:nvSpPr>
        <p:spPr>
          <a:xfrm>
            <a:off x="5424735" y="2143992"/>
            <a:ext cx="557669" cy="557669"/>
          </a:xfrm>
          <a:prstGeom prst="ellipse">
            <a:avLst/>
          </a:prstGeom>
          <a:gradFill flip="none" rotWithShape="1">
            <a:gsLst>
              <a:gs pos="0">
                <a:srgbClr val="284C8A">
                  <a:shade val="30000"/>
                  <a:satMod val="115000"/>
                </a:srgbClr>
              </a:gs>
              <a:gs pos="50000">
                <a:srgbClr val="284C8A">
                  <a:shade val="67500"/>
                  <a:satMod val="115000"/>
                </a:srgbClr>
              </a:gs>
              <a:gs pos="100000">
                <a:srgbClr val="284C8A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2</a:t>
            </a:r>
            <a:endParaRPr lang="zh-CN" altLang="en-US" sz="2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9BAD1534-9823-3AA4-CA7C-FA16A2B9DF95}"/>
              </a:ext>
            </a:extLst>
          </p:cNvPr>
          <p:cNvSpPr/>
          <p:nvPr userDrawn="1"/>
        </p:nvSpPr>
        <p:spPr>
          <a:xfrm>
            <a:off x="5424735" y="3233931"/>
            <a:ext cx="557669" cy="557669"/>
          </a:xfrm>
          <a:prstGeom prst="ellipse">
            <a:avLst/>
          </a:prstGeom>
          <a:gradFill flip="none" rotWithShape="1">
            <a:gsLst>
              <a:gs pos="0">
                <a:srgbClr val="284C8A">
                  <a:shade val="30000"/>
                  <a:satMod val="115000"/>
                </a:srgbClr>
              </a:gs>
              <a:gs pos="50000">
                <a:srgbClr val="284C8A">
                  <a:shade val="67500"/>
                  <a:satMod val="115000"/>
                </a:srgbClr>
              </a:gs>
              <a:gs pos="100000">
                <a:srgbClr val="284C8A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3</a:t>
            </a:r>
            <a:endParaRPr lang="zh-CN" altLang="en-US" sz="2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id="{32910C52-81D4-473A-3961-42848E05BCC8}"/>
              </a:ext>
            </a:extLst>
          </p:cNvPr>
          <p:cNvSpPr/>
          <p:nvPr userDrawn="1"/>
        </p:nvSpPr>
        <p:spPr>
          <a:xfrm>
            <a:off x="5424735" y="4358576"/>
            <a:ext cx="557669" cy="557669"/>
          </a:xfrm>
          <a:prstGeom prst="ellipse">
            <a:avLst/>
          </a:prstGeom>
          <a:gradFill flip="none" rotWithShape="1">
            <a:gsLst>
              <a:gs pos="0">
                <a:srgbClr val="284C8A">
                  <a:shade val="30000"/>
                  <a:satMod val="115000"/>
                </a:srgbClr>
              </a:gs>
              <a:gs pos="50000">
                <a:srgbClr val="284C8A">
                  <a:shade val="67500"/>
                  <a:satMod val="115000"/>
                </a:srgbClr>
              </a:gs>
              <a:gs pos="100000">
                <a:srgbClr val="284C8A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4</a:t>
            </a:r>
            <a:endParaRPr lang="zh-CN" altLang="en-US" sz="2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id="{1EE16C04-1A06-DD9E-B21A-FCA423948BF1}"/>
              </a:ext>
            </a:extLst>
          </p:cNvPr>
          <p:cNvSpPr/>
          <p:nvPr userDrawn="1"/>
        </p:nvSpPr>
        <p:spPr>
          <a:xfrm>
            <a:off x="5424735" y="5477228"/>
            <a:ext cx="557669" cy="557669"/>
          </a:xfrm>
          <a:prstGeom prst="ellipse">
            <a:avLst/>
          </a:prstGeom>
          <a:gradFill flip="none" rotWithShape="1">
            <a:gsLst>
              <a:gs pos="0">
                <a:srgbClr val="284C8A">
                  <a:shade val="30000"/>
                  <a:satMod val="115000"/>
                </a:srgbClr>
              </a:gs>
              <a:gs pos="50000">
                <a:srgbClr val="284C8A">
                  <a:shade val="67500"/>
                  <a:satMod val="115000"/>
                </a:srgbClr>
              </a:gs>
              <a:gs pos="100000">
                <a:srgbClr val="284C8A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7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5</a:t>
            </a:r>
            <a:endParaRPr lang="zh-CN" altLang="en-US" sz="27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C1865530-0010-249B-94A8-0FED75BC1F9E}"/>
              </a:ext>
            </a:extLst>
          </p:cNvPr>
          <p:cNvSpPr/>
          <p:nvPr userDrawn="1"/>
        </p:nvSpPr>
        <p:spPr>
          <a:xfrm rot="5400000">
            <a:off x="4381500" y="-4381500"/>
            <a:ext cx="3429000" cy="12192000"/>
          </a:xfrm>
          <a:prstGeom prst="rect">
            <a:avLst/>
          </a:prstGeom>
          <a:solidFill>
            <a:srgbClr val="0231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: 圆角 1">
            <a:extLst>
              <a:ext uri="{FF2B5EF4-FFF2-40B4-BE49-F238E27FC236}">
                <a16:creationId xmlns:a16="http://schemas.microsoft.com/office/drawing/2014/main" id="{76770BBE-F585-2C10-86BA-551329779656}"/>
              </a:ext>
            </a:extLst>
          </p:cNvPr>
          <p:cNvSpPr/>
          <p:nvPr userDrawn="1"/>
        </p:nvSpPr>
        <p:spPr>
          <a:xfrm>
            <a:off x="392430" y="401548"/>
            <a:ext cx="11407140" cy="6054904"/>
          </a:xfrm>
          <a:prstGeom prst="roundRect">
            <a:avLst>
              <a:gd name="adj" fmla="val 4586"/>
            </a:avLst>
          </a:prstGeom>
          <a:solidFill>
            <a:schemeClr val="bg1"/>
          </a:solidFill>
          <a:ln>
            <a:noFill/>
          </a:ln>
          <a:effectLst>
            <a:outerShdw blurRad="190500" sx="101000" sy="101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E6EC95B1-E0F8-13B6-9658-A1B414FB8B9E}"/>
              </a:ext>
            </a:extLst>
          </p:cNvPr>
          <p:cNvSpPr/>
          <p:nvPr userDrawn="1"/>
        </p:nvSpPr>
        <p:spPr bwMode="auto">
          <a:xfrm>
            <a:off x="4025679" y="2752467"/>
            <a:ext cx="5313404" cy="800009"/>
          </a:xfrm>
          <a:prstGeom prst="rect">
            <a:avLst/>
          </a:prstGeom>
        </p:spPr>
        <p:txBody>
          <a:bodyPr wrap="square" lIns="121712" tIns="60856" rIns="121712" bIns="60856">
            <a:spAutoFit/>
          </a:bodyPr>
          <a:lstStyle/>
          <a:p>
            <a:pPr algn="ctr">
              <a:defRPr/>
            </a:pPr>
            <a:r>
              <a:rPr lang="zh-CN" altLang="en-US" sz="4400" b="1" dirty="0">
                <a:gradFill flip="none" rotWithShape="1">
                  <a:gsLst>
                    <a:gs pos="0">
                      <a:srgbClr val="284C8A">
                        <a:shade val="30000"/>
                        <a:satMod val="115000"/>
                      </a:srgbClr>
                    </a:gs>
                    <a:gs pos="50000">
                      <a:srgbClr val="284C8A">
                        <a:shade val="67500"/>
                        <a:satMod val="115000"/>
                      </a:srgbClr>
                    </a:gs>
                    <a:gs pos="100000">
                      <a:srgbClr val="284C8A">
                        <a:shade val="100000"/>
                        <a:satMod val="115000"/>
                      </a:srgbClr>
                    </a:gs>
                  </a:gsLst>
                  <a:lin ang="0" scaled="1"/>
                  <a:tileRect/>
                </a:gradFill>
                <a:latin typeface="Microsoft YaHei" panose="020B0503020204020204" pitchFamily="34" charset="-122"/>
                <a:ea typeface="Microsoft YaHei" panose="020B0503020204020204" pitchFamily="34" charset="-122"/>
              </a:rPr>
              <a:t>年度计划及考核指标</a:t>
            </a:r>
          </a:p>
        </p:txBody>
      </p:sp>
      <p:cxnSp>
        <p:nvCxnSpPr>
          <p:cNvPr id="5" name="直接连接符 10">
            <a:extLst>
              <a:ext uri="{FF2B5EF4-FFF2-40B4-BE49-F238E27FC236}">
                <a16:creationId xmlns:a16="http://schemas.microsoft.com/office/drawing/2014/main" id="{58F3550B-AD09-4164-B107-15833869340C}"/>
              </a:ext>
            </a:extLst>
          </p:cNvPr>
          <p:cNvCxnSpPr>
            <a:cxnSpLocks/>
          </p:cNvCxnSpPr>
          <p:nvPr userDrawn="1"/>
        </p:nvCxnSpPr>
        <p:spPr>
          <a:xfrm>
            <a:off x="1884000" y="3992473"/>
            <a:ext cx="8424000" cy="0"/>
          </a:xfrm>
          <a:prstGeom prst="line">
            <a:avLst/>
          </a:prstGeom>
          <a:ln w="15875">
            <a:solidFill>
              <a:srgbClr val="3F3B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12">
            <a:extLst>
              <a:ext uri="{FF2B5EF4-FFF2-40B4-BE49-F238E27FC236}">
                <a16:creationId xmlns:a16="http://schemas.microsoft.com/office/drawing/2014/main" id="{B2725B56-6B61-6381-624A-DD12CAA28E39}"/>
              </a:ext>
            </a:extLst>
          </p:cNvPr>
          <p:cNvCxnSpPr>
            <a:cxnSpLocks/>
          </p:cNvCxnSpPr>
          <p:nvPr userDrawn="1"/>
        </p:nvCxnSpPr>
        <p:spPr>
          <a:xfrm>
            <a:off x="1884000" y="2382040"/>
            <a:ext cx="8424000" cy="0"/>
          </a:xfrm>
          <a:prstGeom prst="line">
            <a:avLst/>
          </a:prstGeom>
          <a:ln w="15875">
            <a:solidFill>
              <a:srgbClr val="3F3B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>
            <a:extLst>
              <a:ext uri="{FF2B5EF4-FFF2-40B4-BE49-F238E27FC236}">
                <a16:creationId xmlns:a16="http://schemas.microsoft.com/office/drawing/2014/main" id="{D151CF20-4FD9-60C0-6565-3390C1B3E554}"/>
              </a:ext>
            </a:extLst>
          </p:cNvPr>
          <p:cNvSpPr txBox="1"/>
          <p:nvPr userDrawn="1"/>
        </p:nvSpPr>
        <p:spPr>
          <a:xfrm>
            <a:off x="2062600" y="2647734"/>
            <a:ext cx="20118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08256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01</a:t>
            </a:r>
            <a:endParaRPr lang="zh-CN" altLang="en-US" sz="6600" dirty="0">
              <a:solidFill>
                <a:srgbClr val="08256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8" name="图片 7" descr="华西白底LOGO">
            <a:extLst>
              <a:ext uri="{FF2B5EF4-FFF2-40B4-BE49-F238E27FC236}">
                <a16:creationId xmlns:a16="http://schemas.microsoft.com/office/drawing/2014/main" id="{955C11E4-9295-F974-A5F2-7B0B5EA33A21}"/>
              </a:ext>
            </a:extLst>
          </p:cNvPr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470593" y="1528495"/>
            <a:ext cx="1352414" cy="1150484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E3E6AF9-305B-FF08-1D28-8FA579F897D4}"/>
              </a:ext>
            </a:extLst>
          </p:cNvPr>
          <p:cNvSpPr/>
          <p:nvPr userDrawn="1"/>
        </p:nvSpPr>
        <p:spPr>
          <a:xfrm rot="5400000">
            <a:off x="4381500" y="-4381500"/>
            <a:ext cx="3429000" cy="12192000"/>
          </a:xfrm>
          <a:prstGeom prst="rect">
            <a:avLst/>
          </a:prstGeom>
          <a:solidFill>
            <a:srgbClr val="0231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: 圆角 1">
            <a:extLst>
              <a:ext uri="{FF2B5EF4-FFF2-40B4-BE49-F238E27FC236}">
                <a16:creationId xmlns:a16="http://schemas.microsoft.com/office/drawing/2014/main" id="{973B6AB0-BDA1-BC69-B642-8367921F0450}"/>
              </a:ext>
            </a:extLst>
          </p:cNvPr>
          <p:cNvSpPr/>
          <p:nvPr userDrawn="1"/>
        </p:nvSpPr>
        <p:spPr>
          <a:xfrm>
            <a:off x="392430" y="401548"/>
            <a:ext cx="11407140" cy="6054904"/>
          </a:xfrm>
          <a:prstGeom prst="roundRect">
            <a:avLst>
              <a:gd name="adj" fmla="val 4586"/>
            </a:avLst>
          </a:prstGeom>
          <a:solidFill>
            <a:schemeClr val="bg1"/>
          </a:solidFill>
          <a:ln>
            <a:noFill/>
          </a:ln>
          <a:effectLst>
            <a:outerShdw blurRad="190500" sx="101000" sy="101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ED857384-326C-0680-51A6-E5F0685FECB0}"/>
              </a:ext>
            </a:extLst>
          </p:cNvPr>
          <p:cNvSpPr/>
          <p:nvPr userDrawn="1"/>
        </p:nvSpPr>
        <p:spPr bwMode="auto">
          <a:xfrm>
            <a:off x="3611612" y="2747363"/>
            <a:ext cx="6422790" cy="800009"/>
          </a:xfrm>
          <a:prstGeom prst="rect">
            <a:avLst/>
          </a:prstGeom>
        </p:spPr>
        <p:txBody>
          <a:bodyPr wrap="square" lIns="121712" tIns="60856" rIns="121712" bIns="60856">
            <a:spAutoFit/>
          </a:bodyPr>
          <a:lstStyle/>
          <a:p>
            <a:pPr algn="ctr">
              <a:defRPr/>
            </a:pPr>
            <a:r>
              <a:rPr lang="zh-CN" altLang="en-US" sz="4400" b="1" dirty="0">
                <a:gradFill flip="none" rotWithShape="1">
                  <a:gsLst>
                    <a:gs pos="0">
                      <a:srgbClr val="284C8A">
                        <a:shade val="30000"/>
                        <a:satMod val="115000"/>
                      </a:srgbClr>
                    </a:gs>
                    <a:gs pos="50000">
                      <a:srgbClr val="284C8A">
                        <a:shade val="67500"/>
                        <a:satMod val="115000"/>
                      </a:srgbClr>
                    </a:gs>
                    <a:gs pos="100000">
                      <a:srgbClr val="284C8A">
                        <a:shade val="100000"/>
                        <a:satMod val="115000"/>
                      </a:srgbClr>
                    </a:gs>
                  </a:gsLst>
                  <a:lin ang="0" scaled="1"/>
                  <a:tileRect/>
                </a:gradFill>
                <a:latin typeface="Microsoft YaHei" panose="020B0503020204020204" pitchFamily="34" charset="-122"/>
                <a:ea typeface="Microsoft YaHei" panose="020B0503020204020204" pitchFamily="34" charset="-122"/>
              </a:rPr>
              <a:t>重要研究进展及原始记录</a:t>
            </a:r>
            <a:endParaRPr lang="zh-CN" altLang="en-US" sz="4400" b="1" dirty="0">
              <a:gradFill flip="none" rotWithShape="1">
                <a:gsLst>
                  <a:gs pos="0">
                    <a:srgbClr val="284C8A">
                      <a:shade val="30000"/>
                      <a:satMod val="115000"/>
                    </a:srgbClr>
                  </a:gs>
                  <a:gs pos="50000">
                    <a:srgbClr val="284C8A">
                      <a:shade val="67500"/>
                      <a:satMod val="115000"/>
                    </a:srgbClr>
                  </a:gs>
                  <a:gs pos="100000">
                    <a:srgbClr val="284C8A">
                      <a:shade val="100000"/>
                      <a:satMod val="115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</a:endParaRPr>
          </a:p>
        </p:txBody>
      </p:sp>
      <p:cxnSp>
        <p:nvCxnSpPr>
          <p:cNvPr id="5" name="直接连接符 10">
            <a:extLst>
              <a:ext uri="{FF2B5EF4-FFF2-40B4-BE49-F238E27FC236}">
                <a16:creationId xmlns:a16="http://schemas.microsoft.com/office/drawing/2014/main" id="{DE136687-D1F7-C133-E609-7934BD881D54}"/>
              </a:ext>
            </a:extLst>
          </p:cNvPr>
          <p:cNvCxnSpPr>
            <a:cxnSpLocks/>
          </p:cNvCxnSpPr>
          <p:nvPr userDrawn="1"/>
        </p:nvCxnSpPr>
        <p:spPr>
          <a:xfrm>
            <a:off x="1884000" y="3992473"/>
            <a:ext cx="8424000" cy="0"/>
          </a:xfrm>
          <a:prstGeom prst="line">
            <a:avLst/>
          </a:prstGeom>
          <a:ln w="15875">
            <a:solidFill>
              <a:srgbClr val="3F3B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12">
            <a:extLst>
              <a:ext uri="{FF2B5EF4-FFF2-40B4-BE49-F238E27FC236}">
                <a16:creationId xmlns:a16="http://schemas.microsoft.com/office/drawing/2014/main" id="{42F389E8-6F93-EE21-4986-F38A5338DD28}"/>
              </a:ext>
            </a:extLst>
          </p:cNvPr>
          <p:cNvCxnSpPr>
            <a:cxnSpLocks/>
          </p:cNvCxnSpPr>
          <p:nvPr userDrawn="1"/>
        </p:nvCxnSpPr>
        <p:spPr>
          <a:xfrm>
            <a:off x="1884000" y="2382040"/>
            <a:ext cx="8424000" cy="0"/>
          </a:xfrm>
          <a:prstGeom prst="line">
            <a:avLst/>
          </a:prstGeom>
          <a:ln w="15875">
            <a:solidFill>
              <a:srgbClr val="3F3B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>
            <a:extLst>
              <a:ext uri="{FF2B5EF4-FFF2-40B4-BE49-F238E27FC236}">
                <a16:creationId xmlns:a16="http://schemas.microsoft.com/office/drawing/2014/main" id="{462C4B91-AFC7-24AB-F739-102A25049A04}"/>
              </a:ext>
            </a:extLst>
          </p:cNvPr>
          <p:cNvSpPr txBox="1"/>
          <p:nvPr userDrawn="1"/>
        </p:nvSpPr>
        <p:spPr>
          <a:xfrm>
            <a:off x="2062600" y="2647734"/>
            <a:ext cx="20118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08256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02</a:t>
            </a:r>
            <a:endParaRPr lang="zh-CN" altLang="en-US" sz="6600" dirty="0">
              <a:solidFill>
                <a:srgbClr val="08256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8" name="图片 7" descr="华西白底LOGO">
            <a:extLst>
              <a:ext uri="{FF2B5EF4-FFF2-40B4-BE49-F238E27FC236}">
                <a16:creationId xmlns:a16="http://schemas.microsoft.com/office/drawing/2014/main" id="{9799A45F-0266-3901-EBE9-27DB05D97535}"/>
              </a:ext>
            </a:extLst>
          </p:cNvPr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470593" y="1528495"/>
            <a:ext cx="1352414" cy="1150484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E68B0767-7A13-9005-A061-B00E4187F7E8}"/>
              </a:ext>
            </a:extLst>
          </p:cNvPr>
          <p:cNvSpPr/>
          <p:nvPr userDrawn="1"/>
        </p:nvSpPr>
        <p:spPr>
          <a:xfrm rot="5400000">
            <a:off x="4381500" y="-4381500"/>
            <a:ext cx="3429000" cy="12192000"/>
          </a:xfrm>
          <a:prstGeom prst="rect">
            <a:avLst/>
          </a:prstGeom>
          <a:solidFill>
            <a:srgbClr val="0231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: 圆角 1">
            <a:extLst>
              <a:ext uri="{FF2B5EF4-FFF2-40B4-BE49-F238E27FC236}">
                <a16:creationId xmlns:a16="http://schemas.microsoft.com/office/drawing/2014/main" id="{301140F5-9678-E2D9-2822-D137ED513881}"/>
              </a:ext>
            </a:extLst>
          </p:cNvPr>
          <p:cNvSpPr/>
          <p:nvPr userDrawn="1"/>
        </p:nvSpPr>
        <p:spPr>
          <a:xfrm>
            <a:off x="392430" y="401548"/>
            <a:ext cx="11407140" cy="6054904"/>
          </a:xfrm>
          <a:prstGeom prst="roundRect">
            <a:avLst>
              <a:gd name="adj" fmla="val 4586"/>
            </a:avLst>
          </a:prstGeom>
          <a:solidFill>
            <a:schemeClr val="bg1"/>
          </a:solidFill>
          <a:ln>
            <a:noFill/>
          </a:ln>
          <a:effectLst>
            <a:outerShdw blurRad="190500" sx="101000" sy="101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A7603685-37C8-791A-64AC-2C2F70692CB3}"/>
              </a:ext>
            </a:extLst>
          </p:cNvPr>
          <p:cNvSpPr/>
          <p:nvPr userDrawn="1"/>
        </p:nvSpPr>
        <p:spPr bwMode="auto">
          <a:xfrm>
            <a:off x="4181803" y="2783589"/>
            <a:ext cx="5282407" cy="800009"/>
          </a:xfrm>
          <a:prstGeom prst="rect">
            <a:avLst/>
          </a:prstGeom>
        </p:spPr>
        <p:txBody>
          <a:bodyPr wrap="square" lIns="121712" tIns="60856" rIns="121712" bIns="60856">
            <a:spAutoFit/>
          </a:bodyPr>
          <a:lstStyle/>
          <a:p>
            <a:pPr algn="ctr">
              <a:defRPr/>
            </a:pPr>
            <a:r>
              <a:rPr lang="zh-CN" altLang="en-US" sz="4400" b="1" dirty="0">
                <a:gradFill flip="none" rotWithShape="1">
                  <a:gsLst>
                    <a:gs pos="0">
                      <a:srgbClr val="284C8A">
                        <a:shade val="30000"/>
                        <a:satMod val="115000"/>
                      </a:srgbClr>
                    </a:gs>
                    <a:gs pos="50000">
                      <a:srgbClr val="284C8A">
                        <a:shade val="67500"/>
                        <a:satMod val="115000"/>
                      </a:srgbClr>
                    </a:gs>
                    <a:gs pos="100000">
                      <a:srgbClr val="284C8A">
                        <a:shade val="100000"/>
                        <a:satMod val="115000"/>
                      </a:srgbClr>
                    </a:gs>
                  </a:gsLst>
                  <a:lin ang="0" scaled="1"/>
                  <a:tileRect/>
                </a:gradFill>
                <a:latin typeface="Microsoft YaHei" panose="020B0503020204020204" pitchFamily="34" charset="-122"/>
                <a:ea typeface="Microsoft YaHei" panose="020B0503020204020204" pitchFamily="34" charset="-122"/>
              </a:rPr>
              <a:t>完成情况的自我评价</a:t>
            </a:r>
            <a:endParaRPr lang="zh-CN" altLang="en-US" sz="4400" b="1" dirty="0">
              <a:gradFill flip="none" rotWithShape="1">
                <a:gsLst>
                  <a:gs pos="0">
                    <a:srgbClr val="284C8A">
                      <a:shade val="30000"/>
                      <a:satMod val="115000"/>
                    </a:srgbClr>
                  </a:gs>
                  <a:gs pos="50000">
                    <a:srgbClr val="284C8A">
                      <a:shade val="67500"/>
                      <a:satMod val="115000"/>
                    </a:srgbClr>
                  </a:gs>
                  <a:gs pos="100000">
                    <a:srgbClr val="284C8A">
                      <a:shade val="100000"/>
                      <a:satMod val="115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</a:endParaRPr>
          </a:p>
        </p:txBody>
      </p:sp>
      <p:cxnSp>
        <p:nvCxnSpPr>
          <p:cNvPr id="5" name="直接连接符 10">
            <a:extLst>
              <a:ext uri="{FF2B5EF4-FFF2-40B4-BE49-F238E27FC236}">
                <a16:creationId xmlns:a16="http://schemas.microsoft.com/office/drawing/2014/main" id="{32A95CB8-CAE1-3F6F-AE50-BD7EDAA74057}"/>
              </a:ext>
            </a:extLst>
          </p:cNvPr>
          <p:cNvCxnSpPr>
            <a:cxnSpLocks/>
          </p:cNvCxnSpPr>
          <p:nvPr userDrawn="1"/>
        </p:nvCxnSpPr>
        <p:spPr>
          <a:xfrm>
            <a:off x="1884000" y="3992473"/>
            <a:ext cx="8424000" cy="0"/>
          </a:xfrm>
          <a:prstGeom prst="line">
            <a:avLst/>
          </a:prstGeom>
          <a:ln w="15875">
            <a:solidFill>
              <a:srgbClr val="3F3B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12">
            <a:extLst>
              <a:ext uri="{FF2B5EF4-FFF2-40B4-BE49-F238E27FC236}">
                <a16:creationId xmlns:a16="http://schemas.microsoft.com/office/drawing/2014/main" id="{2F1B6578-E1E2-1691-5556-472BB1DA943F}"/>
              </a:ext>
            </a:extLst>
          </p:cNvPr>
          <p:cNvCxnSpPr>
            <a:cxnSpLocks/>
          </p:cNvCxnSpPr>
          <p:nvPr userDrawn="1"/>
        </p:nvCxnSpPr>
        <p:spPr>
          <a:xfrm>
            <a:off x="1884000" y="2382040"/>
            <a:ext cx="8424000" cy="0"/>
          </a:xfrm>
          <a:prstGeom prst="line">
            <a:avLst/>
          </a:prstGeom>
          <a:ln w="15875">
            <a:solidFill>
              <a:srgbClr val="3F3B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>
            <a:extLst>
              <a:ext uri="{FF2B5EF4-FFF2-40B4-BE49-F238E27FC236}">
                <a16:creationId xmlns:a16="http://schemas.microsoft.com/office/drawing/2014/main" id="{1B0C0B37-37E3-7C1C-5719-00D15A539A04}"/>
              </a:ext>
            </a:extLst>
          </p:cNvPr>
          <p:cNvSpPr txBox="1"/>
          <p:nvPr userDrawn="1"/>
        </p:nvSpPr>
        <p:spPr>
          <a:xfrm>
            <a:off x="2062600" y="2647734"/>
            <a:ext cx="20118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08256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03</a:t>
            </a:r>
            <a:endParaRPr lang="zh-CN" altLang="en-US" sz="6600" dirty="0">
              <a:solidFill>
                <a:srgbClr val="08256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8" name="图片 7" descr="华西白底LOGO">
            <a:extLst>
              <a:ext uri="{FF2B5EF4-FFF2-40B4-BE49-F238E27FC236}">
                <a16:creationId xmlns:a16="http://schemas.microsoft.com/office/drawing/2014/main" id="{C4D71F23-A85E-A7AE-6B65-1F6554E35CC4}"/>
              </a:ext>
            </a:extLst>
          </p:cNvPr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470593" y="1528495"/>
            <a:ext cx="1352414" cy="1150484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CF657E32-4578-68CC-6581-E33735B621EB}"/>
              </a:ext>
            </a:extLst>
          </p:cNvPr>
          <p:cNvSpPr/>
          <p:nvPr userDrawn="1"/>
        </p:nvSpPr>
        <p:spPr>
          <a:xfrm rot="5400000">
            <a:off x="4381500" y="-4381500"/>
            <a:ext cx="3429000" cy="12192000"/>
          </a:xfrm>
          <a:prstGeom prst="rect">
            <a:avLst/>
          </a:prstGeom>
          <a:solidFill>
            <a:srgbClr val="0231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: 圆角 1">
            <a:extLst>
              <a:ext uri="{FF2B5EF4-FFF2-40B4-BE49-F238E27FC236}">
                <a16:creationId xmlns:a16="http://schemas.microsoft.com/office/drawing/2014/main" id="{2FE8BE40-FB42-7267-A7D5-CCF7FDEE9685}"/>
              </a:ext>
            </a:extLst>
          </p:cNvPr>
          <p:cNvSpPr/>
          <p:nvPr userDrawn="1"/>
        </p:nvSpPr>
        <p:spPr>
          <a:xfrm>
            <a:off x="392430" y="401548"/>
            <a:ext cx="11407140" cy="6054904"/>
          </a:xfrm>
          <a:prstGeom prst="roundRect">
            <a:avLst>
              <a:gd name="adj" fmla="val 4586"/>
            </a:avLst>
          </a:prstGeom>
          <a:solidFill>
            <a:schemeClr val="bg1"/>
          </a:solidFill>
          <a:ln>
            <a:noFill/>
          </a:ln>
          <a:effectLst>
            <a:outerShdw blurRad="190500" sx="101000" sy="101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2EB8604-6C35-55BB-BB51-FDA491547704}"/>
              </a:ext>
            </a:extLst>
          </p:cNvPr>
          <p:cNvSpPr/>
          <p:nvPr userDrawn="1"/>
        </p:nvSpPr>
        <p:spPr bwMode="auto">
          <a:xfrm>
            <a:off x="4801969" y="2797303"/>
            <a:ext cx="3639123" cy="800009"/>
          </a:xfrm>
          <a:prstGeom prst="rect">
            <a:avLst/>
          </a:prstGeom>
        </p:spPr>
        <p:txBody>
          <a:bodyPr wrap="square" lIns="121712" tIns="60856" rIns="121712" bIns="60856">
            <a:spAutoFit/>
          </a:bodyPr>
          <a:lstStyle/>
          <a:p>
            <a:pPr algn="ctr">
              <a:defRPr/>
            </a:pPr>
            <a:r>
              <a:rPr lang="zh-CN" altLang="en-US" sz="4400" b="1" dirty="0">
                <a:gradFill flip="none" rotWithShape="1">
                  <a:gsLst>
                    <a:gs pos="0">
                      <a:srgbClr val="284C8A">
                        <a:shade val="30000"/>
                        <a:satMod val="115000"/>
                      </a:srgbClr>
                    </a:gs>
                    <a:gs pos="50000">
                      <a:srgbClr val="284C8A">
                        <a:shade val="67500"/>
                        <a:satMod val="115000"/>
                      </a:srgbClr>
                    </a:gs>
                    <a:gs pos="100000">
                      <a:srgbClr val="284C8A">
                        <a:shade val="100000"/>
                        <a:satMod val="115000"/>
                      </a:srgbClr>
                    </a:gs>
                  </a:gsLst>
                  <a:lin ang="0" scaled="1"/>
                  <a:tileRect/>
                </a:gradFill>
                <a:latin typeface="Microsoft YaHei" panose="020B0503020204020204" pitchFamily="34" charset="-122"/>
                <a:ea typeface="Microsoft YaHei" panose="020B0503020204020204" pitchFamily="34" charset="-122"/>
              </a:rPr>
              <a:t>经费使用情况</a:t>
            </a:r>
            <a:endParaRPr lang="zh-CN" altLang="en-US" sz="4400" b="1" dirty="0">
              <a:gradFill flip="none" rotWithShape="1">
                <a:gsLst>
                  <a:gs pos="0">
                    <a:srgbClr val="284C8A">
                      <a:shade val="30000"/>
                      <a:satMod val="115000"/>
                    </a:srgbClr>
                  </a:gs>
                  <a:gs pos="50000">
                    <a:srgbClr val="284C8A">
                      <a:shade val="67500"/>
                      <a:satMod val="115000"/>
                    </a:srgbClr>
                  </a:gs>
                  <a:gs pos="100000">
                    <a:srgbClr val="284C8A">
                      <a:shade val="100000"/>
                      <a:satMod val="115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</a:endParaRPr>
          </a:p>
        </p:txBody>
      </p:sp>
      <p:cxnSp>
        <p:nvCxnSpPr>
          <p:cNvPr id="5" name="直接连接符 10">
            <a:extLst>
              <a:ext uri="{FF2B5EF4-FFF2-40B4-BE49-F238E27FC236}">
                <a16:creationId xmlns:a16="http://schemas.microsoft.com/office/drawing/2014/main" id="{0A0B747D-F36D-DE2D-E16D-7F4478FEA678}"/>
              </a:ext>
            </a:extLst>
          </p:cNvPr>
          <p:cNvCxnSpPr>
            <a:cxnSpLocks/>
          </p:cNvCxnSpPr>
          <p:nvPr userDrawn="1"/>
        </p:nvCxnSpPr>
        <p:spPr>
          <a:xfrm>
            <a:off x="1884000" y="3992473"/>
            <a:ext cx="8424000" cy="0"/>
          </a:xfrm>
          <a:prstGeom prst="line">
            <a:avLst/>
          </a:prstGeom>
          <a:ln w="15875">
            <a:solidFill>
              <a:srgbClr val="3F3B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12">
            <a:extLst>
              <a:ext uri="{FF2B5EF4-FFF2-40B4-BE49-F238E27FC236}">
                <a16:creationId xmlns:a16="http://schemas.microsoft.com/office/drawing/2014/main" id="{BFC22955-AE1C-0EE3-56EF-D63A46F4BDAC}"/>
              </a:ext>
            </a:extLst>
          </p:cNvPr>
          <p:cNvCxnSpPr>
            <a:cxnSpLocks/>
          </p:cNvCxnSpPr>
          <p:nvPr userDrawn="1"/>
        </p:nvCxnSpPr>
        <p:spPr>
          <a:xfrm>
            <a:off x="1884000" y="2382040"/>
            <a:ext cx="8424000" cy="0"/>
          </a:xfrm>
          <a:prstGeom prst="line">
            <a:avLst/>
          </a:prstGeom>
          <a:ln w="15875">
            <a:solidFill>
              <a:srgbClr val="3F3B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>
            <a:extLst>
              <a:ext uri="{FF2B5EF4-FFF2-40B4-BE49-F238E27FC236}">
                <a16:creationId xmlns:a16="http://schemas.microsoft.com/office/drawing/2014/main" id="{17643728-1112-2CE8-E9D6-640DE822C597}"/>
              </a:ext>
            </a:extLst>
          </p:cNvPr>
          <p:cNvSpPr txBox="1"/>
          <p:nvPr userDrawn="1"/>
        </p:nvSpPr>
        <p:spPr>
          <a:xfrm>
            <a:off x="2062600" y="2647734"/>
            <a:ext cx="20118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08256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04</a:t>
            </a:r>
            <a:endParaRPr lang="zh-CN" altLang="en-US" sz="6600" dirty="0">
              <a:solidFill>
                <a:srgbClr val="08256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8" name="图片 7" descr="华西白底LOGO">
            <a:extLst>
              <a:ext uri="{FF2B5EF4-FFF2-40B4-BE49-F238E27FC236}">
                <a16:creationId xmlns:a16="http://schemas.microsoft.com/office/drawing/2014/main" id="{4475A6AC-88C8-A2E8-1B70-FAC620A3320B}"/>
              </a:ext>
            </a:extLst>
          </p:cNvPr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470593" y="1528495"/>
            <a:ext cx="1352414" cy="1150484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04BB6ED-B17B-604B-8A17-2492A7615F73}"/>
              </a:ext>
            </a:extLst>
          </p:cNvPr>
          <p:cNvSpPr/>
          <p:nvPr userDrawn="1"/>
        </p:nvSpPr>
        <p:spPr>
          <a:xfrm rot="5400000">
            <a:off x="4381500" y="-4381500"/>
            <a:ext cx="3429000" cy="12192000"/>
          </a:xfrm>
          <a:prstGeom prst="rect">
            <a:avLst/>
          </a:prstGeom>
          <a:solidFill>
            <a:srgbClr val="0231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: 圆角 1">
            <a:extLst>
              <a:ext uri="{FF2B5EF4-FFF2-40B4-BE49-F238E27FC236}">
                <a16:creationId xmlns:a16="http://schemas.microsoft.com/office/drawing/2014/main" id="{8ABBB0D9-BB3D-BF6C-2CAB-030ADF05F38E}"/>
              </a:ext>
            </a:extLst>
          </p:cNvPr>
          <p:cNvSpPr/>
          <p:nvPr userDrawn="1"/>
        </p:nvSpPr>
        <p:spPr>
          <a:xfrm>
            <a:off x="392430" y="401548"/>
            <a:ext cx="11407140" cy="6054904"/>
          </a:xfrm>
          <a:prstGeom prst="roundRect">
            <a:avLst>
              <a:gd name="adj" fmla="val 4586"/>
            </a:avLst>
          </a:prstGeom>
          <a:solidFill>
            <a:schemeClr val="bg1"/>
          </a:solidFill>
          <a:ln>
            <a:noFill/>
          </a:ln>
          <a:effectLst>
            <a:outerShdw blurRad="190500" sx="101000" sy="101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94DF82E4-A069-74E9-8632-99CFC50BDD56}"/>
              </a:ext>
            </a:extLst>
          </p:cNvPr>
          <p:cNvSpPr/>
          <p:nvPr userDrawn="1"/>
        </p:nvSpPr>
        <p:spPr bwMode="auto">
          <a:xfrm>
            <a:off x="4025679" y="2752467"/>
            <a:ext cx="5313404" cy="800009"/>
          </a:xfrm>
          <a:prstGeom prst="rect">
            <a:avLst/>
          </a:prstGeom>
        </p:spPr>
        <p:txBody>
          <a:bodyPr wrap="square" lIns="121712" tIns="60856" rIns="121712" bIns="60856">
            <a:spAutoFit/>
          </a:bodyPr>
          <a:lstStyle/>
          <a:p>
            <a:pPr algn="ctr">
              <a:defRPr/>
            </a:pPr>
            <a:r>
              <a:rPr lang="zh-CN" altLang="en-US" sz="4400" b="1" dirty="0">
                <a:gradFill flip="none" rotWithShape="1">
                  <a:gsLst>
                    <a:gs pos="0">
                      <a:srgbClr val="284C8A">
                        <a:shade val="30000"/>
                        <a:satMod val="115000"/>
                      </a:srgbClr>
                    </a:gs>
                    <a:gs pos="50000">
                      <a:srgbClr val="284C8A">
                        <a:shade val="67500"/>
                        <a:satMod val="115000"/>
                      </a:srgbClr>
                    </a:gs>
                    <a:gs pos="100000">
                      <a:srgbClr val="284C8A">
                        <a:shade val="100000"/>
                        <a:satMod val="115000"/>
                      </a:srgbClr>
                    </a:gs>
                  </a:gsLst>
                  <a:lin ang="0" scaled="1"/>
                  <a:tileRect/>
                </a:gradFill>
                <a:latin typeface="Microsoft YaHei" panose="020B0503020204020204" pitchFamily="34" charset="-122"/>
                <a:ea typeface="Microsoft YaHei" panose="020B0503020204020204" pitchFamily="34" charset="-122"/>
              </a:rPr>
              <a:t>存在的问题及建议</a:t>
            </a:r>
          </a:p>
        </p:txBody>
      </p:sp>
      <p:cxnSp>
        <p:nvCxnSpPr>
          <p:cNvPr id="5" name="直接连接符 10">
            <a:extLst>
              <a:ext uri="{FF2B5EF4-FFF2-40B4-BE49-F238E27FC236}">
                <a16:creationId xmlns:a16="http://schemas.microsoft.com/office/drawing/2014/main" id="{541CB798-6B2C-2459-68BE-C338A1B0009C}"/>
              </a:ext>
            </a:extLst>
          </p:cNvPr>
          <p:cNvCxnSpPr>
            <a:cxnSpLocks/>
          </p:cNvCxnSpPr>
          <p:nvPr userDrawn="1"/>
        </p:nvCxnSpPr>
        <p:spPr>
          <a:xfrm>
            <a:off x="1884000" y="3992473"/>
            <a:ext cx="8424000" cy="0"/>
          </a:xfrm>
          <a:prstGeom prst="line">
            <a:avLst/>
          </a:prstGeom>
          <a:ln w="15875">
            <a:solidFill>
              <a:srgbClr val="3F3B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12">
            <a:extLst>
              <a:ext uri="{FF2B5EF4-FFF2-40B4-BE49-F238E27FC236}">
                <a16:creationId xmlns:a16="http://schemas.microsoft.com/office/drawing/2014/main" id="{B1651474-2D42-8789-1B9A-49E438509693}"/>
              </a:ext>
            </a:extLst>
          </p:cNvPr>
          <p:cNvCxnSpPr>
            <a:cxnSpLocks/>
          </p:cNvCxnSpPr>
          <p:nvPr userDrawn="1"/>
        </p:nvCxnSpPr>
        <p:spPr>
          <a:xfrm>
            <a:off x="1884000" y="2382040"/>
            <a:ext cx="8424000" cy="0"/>
          </a:xfrm>
          <a:prstGeom prst="line">
            <a:avLst/>
          </a:prstGeom>
          <a:ln w="15875">
            <a:solidFill>
              <a:srgbClr val="3F3B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>
            <a:extLst>
              <a:ext uri="{FF2B5EF4-FFF2-40B4-BE49-F238E27FC236}">
                <a16:creationId xmlns:a16="http://schemas.microsoft.com/office/drawing/2014/main" id="{A8989B54-A4C3-6D81-BAB1-70153EBF1583}"/>
              </a:ext>
            </a:extLst>
          </p:cNvPr>
          <p:cNvSpPr txBox="1"/>
          <p:nvPr userDrawn="1"/>
        </p:nvSpPr>
        <p:spPr>
          <a:xfrm>
            <a:off x="2062600" y="2647734"/>
            <a:ext cx="20118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08256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05</a:t>
            </a:r>
            <a:endParaRPr lang="zh-CN" altLang="en-US" sz="6600" dirty="0">
              <a:solidFill>
                <a:srgbClr val="08256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8" name="图片 7" descr="华西白底LOGO">
            <a:extLst>
              <a:ext uri="{FF2B5EF4-FFF2-40B4-BE49-F238E27FC236}">
                <a16:creationId xmlns:a16="http://schemas.microsoft.com/office/drawing/2014/main" id="{C319E49F-0DE4-7BA3-BE31-2FAC7E31DE0B}"/>
              </a:ext>
            </a:extLst>
          </p:cNvPr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470593" y="1528495"/>
            <a:ext cx="1352414" cy="1150484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3391809"/>
      </p:ext>
    </p:extLst>
  </p:cSld>
  <p:clrMapOvr>
    <a:masterClrMapping/>
  </p:clrMapOvr>
  <p:transition spd="slow" advClick="0" advTm="1000">
    <p:pull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9747358"/>
      </p:ext>
    </p:extLst>
  </p:cSld>
  <p:clrMapOvr>
    <a:masterClrMapping/>
  </p:clrMapOvr>
  <p:transition spd="slow" advClick="0" advTm="1000">
    <p:pull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7143886"/>
      </p:ext>
    </p:extLst>
  </p:cSld>
  <p:clrMapOvr>
    <a:masterClrMapping/>
  </p:clrMapOvr>
  <p:transition spd="slow" advClick="0" advTm="1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2.png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27B00E-CB1F-49A2-A75B-4E615691AFBF}" type="datetimeFigureOut">
              <a:rPr lang="zh-CN" altLang="en-US" smtClean="0"/>
              <a:t>2023/11/13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5E90E6-C9D2-4966-84BA-F2C60AEE22A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Slide Number Placeholder 5"/>
          <p:cNvSpPr txBox="1"/>
          <p:nvPr userDrawn="1"/>
        </p:nvSpPr>
        <p:spPr>
          <a:xfrm>
            <a:off x="11524848" y="6449865"/>
            <a:ext cx="5372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95E90E6-C9D2-4966-84BA-F2C60AEE22A8}" type="slidenum">
              <a:rPr lang="zh-CN" altLang="en-US" sz="1200" smtClean="0"/>
              <a:t>‹#›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598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6981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</p:sldLayoutIdLst>
  <p:transition spd="slow" advClick="0" advTm="1000">
    <p:pull/>
  </p:transition>
  <p:txStyles>
    <p:titleStyle>
      <a:lvl1pPr algn="ctr" defTabSz="1213643" rtl="0" eaLnBrk="1" latinLnBrk="0" hangingPunct="1">
        <a:spcBef>
          <a:spcPct val="0"/>
        </a:spcBef>
        <a:buNone/>
        <a:defRPr sz="58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5514" indent="-455514" algn="l" defTabSz="1213643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4" kern="1200">
          <a:solidFill>
            <a:schemeClr val="tx1"/>
          </a:solidFill>
          <a:latin typeface="+mn-lt"/>
          <a:ea typeface="+mn-ea"/>
          <a:cs typeface="+mn-cs"/>
        </a:defRPr>
      </a:lvl1pPr>
      <a:lvl2pPr marL="985886" indent="-379064" algn="l" defTabSz="1213643" rtl="0" eaLnBrk="1" latinLnBrk="0" hangingPunct="1">
        <a:spcBef>
          <a:spcPct val="20000"/>
        </a:spcBef>
        <a:buFont typeface="Arial" panose="020B0604020202020204" pitchFamily="34" charset="0"/>
        <a:buChar char="–"/>
        <a:defRPr sz="3762" kern="1200">
          <a:solidFill>
            <a:schemeClr val="tx1"/>
          </a:solidFill>
          <a:latin typeface="+mn-lt"/>
          <a:ea typeface="+mn-ea"/>
          <a:cs typeface="+mn-cs"/>
        </a:defRPr>
      </a:lvl2pPr>
      <a:lvl3pPr marL="1517053" indent="-303411" algn="l" defTabSz="1213643" rtl="0" eaLnBrk="1" latinLnBrk="0" hangingPunct="1">
        <a:spcBef>
          <a:spcPct val="20000"/>
        </a:spcBef>
        <a:buFont typeface="Arial" panose="020B0604020202020204" pitchFamily="34" charset="0"/>
        <a:buChar char="•"/>
        <a:defRPr sz="3135" kern="1200">
          <a:solidFill>
            <a:schemeClr val="tx1"/>
          </a:solidFill>
          <a:latin typeface="+mn-lt"/>
          <a:ea typeface="+mn-ea"/>
          <a:cs typeface="+mn-cs"/>
        </a:defRPr>
      </a:lvl3pPr>
      <a:lvl4pPr marL="2123875" indent="-303411" algn="l" defTabSz="1213643" rtl="0" eaLnBrk="1" latinLnBrk="0" hangingPunct="1">
        <a:spcBef>
          <a:spcPct val="20000"/>
        </a:spcBef>
        <a:buFont typeface="Arial" panose="020B0604020202020204" pitchFamily="34" charset="0"/>
        <a:buChar char="–"/>
        <a:defRPr sz="2634" kern="1200">
          <a:solidFill>
            <a:schemeClr val="tx1"/>
          </a:solidFill>
          <a:latin typeface="+mn-lt"/>
          <a:ea typeface="+mn-ea"/>
          <a:cs typeface="+mn-cs"/>
        </a:defRPr>
      </a:lvl4pPr>
      <a:lvl5pPr marL="2730696" indent="-303411" algn="l" defTabSz="1213643" rtl="0" eaLnBrk="1" latinLnBrk="0" hangingPunct="1">
        <a:spcBef>
          <a:spcPct val="20000"/>
        </a:spcBef>
        <a:buFont typeface="Arial" panose="020B0604020202020204" pitchFamily="34" charset="0"/>
        <a:buChar char="»"/>
        <a:defRPr sz="2634" kern="1200">
          <a:solidFill>
            <a:schemeClr val="tx1"/>
          </a:solidFill>
          <a:latin typeface="+mn-lt"/>
          <a:ea typeface="+mn-ea"/>
          <a:cs typeface="+mn-cs"/>
        </a:defRPr>
      </a:lvl5pPr>
      <a:lvl6pPr marL="3337518" indent="-303411" algn="l" defTabSz="1213643" rtl="0" eaLnBrk="1" latinLnBrk="0" hangingPunct="1">
        <a:spcBef>
          <a:spcPct val="20000"/>
        </a:spcBef>
        <a:buFont typeface="Arial" panose="020B0604020202020204" pitchFamily="34" charset="0"/>
        <a:buChar char="•"/>
        <a:defRPr sz="2634" kern="1200">
          <a:solidFill>
            <a:schemeClr val="tx1"/>
          </a:solidFill>
          <a:latin typeface="+mn-lt"/>
          <a:ea typeface="+mn-ea"/>
          <a:cs typeface="+mn-cs"/>
        </a:defRPr>
      </a:lvl6pPr>
      <a:lvl7pPr marL="3944339" indent="-303411" algn="l" defTabSz="1213643" rtl="0" eaLnBrk="1" latinLnBrk="0" hangingPunct="1">
        <a:spcBef>
          <a:spcPct val="20000"/>
        </a:spcBef>
        <a:buFont typeface="Arial" panose="020B0604020202020204" pitchFamily="34" charset="0"/>
        <a:buChar char="•"/>
        <a:defRPr sz="2634" kern="1200">
          <a:solidFill>
            <a:schemeClr val="tx1"/>
          </a:solidFill>
          <a:latin typeface="+mn-lt"/>
          <a:ea typeface="+mn-ea"/>
          <a:cs typeface="+mn-cs"/>
        </a:defRPr>
      </a:lvl7pPr>
      <a:lvl8pPr marL="4551160" indent="-303411" algn="l" defTabSz="1213643" rtl="0" eaLnBrk="1" latinLnBrk="0" hangingPunct="1">
        <a:spcBef>
          <a:spcPct val="20000"/>
        </a:spcBef>
        <a:buFont typeface="Arial" panose="020B0604020202020204" pitchFamily="34" charset="0"/>
        <a:buChar char="•"/>
        <a:defRPr sz="2634" kern="1200">
          <a:solidFill>
            <a:schemeClr val="tx1"/>
          </a:solidFill>
          <a:latin typeface="+mn-lt"/>
          <a:ea typeface="+mn-ea"/>
          <a:cs typeface="+mn-cs"/>
        </a:defRPr>
      </a:lvl8pPr>
      <a:lvl9pPr marL="5157982" indent="-303411" algn="l" defTabSz="1213643" rtl="0" eaLnBrk="1" latinLnBrk="0" hangingPunct="1">
        <a:spcBef>
          <a:spcPct val="20000"/>
        </a:spcBef>
        <a:buFont typeface="Arial" panose="020B0604020202020204" pitchFamily="34" charset="0"/>
        <a:buChar char="•"/>
        <a:defRPr sz="263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3643" rtl="0" eaLnBrk="1" latinLnBrk="0" hangingPunct="1">
        <a:defRPr sz="2383" kern="1200">
          <a:solidFill>
            <a:schemeClr val="tx1"/>
          </a:solidFill>
          <a:latin typeface="+mn-lt"/>
          <a:ea typeface="+mn-ea"/>
          <a:cs typeface="+mn-cs"/>
        </a:defRPr>
      </a:lvl1pPr>
      <a:lvl2pPr marL="606821" algn="l" defTabSz="1213643" rtl="0" eaLnBrk="1" latinLnBrk="0" hangingPunct="1">
        <a:defRPr sz="2383" kern="1200">
          <a:solidFill>
            <a:schemeClr val="tx1"/>
          </a:solidFill>
          <a:latin typeface="+mn-lt"/>
          <a:ea typeface="+mn-ea"/>
          <a:cs typeface="+mn-cs"/>
        </a:defRPr>
      </a:lvl2pPr>
      <a:lvl3pPr marL="1213643" algn="l" defTabSz="1213643" rtl="0" eaLnBrk="1" latinLnBrk="0" hangingPunct="1">
        <a:defRPr sz="2383" kern="1200">
          <a:solidFill>
            <a:schemeClr val="tx1"/>
          </a:solidFill>
          <a:latin typeface="+mn-lt"/>
          <a:ea typeface="+mn-ea"/>
          <a:cs typeface="+mn-cs"/>
        </a:defRPr>
      </a:lvl3pPr>
      <a:lvl4pPr marL="1820464" algn="l" defTabSz="1213643" rtl="0" eaLnBrk="1" latinLnBrk="0" hangingPunct="1">
        <a:defRPr sz="2383" kern="1200">
          <a:solidFill>
            <a:schemeClr val="tx1"/>
          </a:solidFill>
          <a:latin typeface="+mn-lt"/>
          <a:ea typeface="+mn-ea"/>
          <a:cs typeface="+mn-cs"/>
        </a:defRPr>
      </a:lvl4pPr>
      <a:lvl5pPr marL="2427285" algn="l" defTabSz="1213643" rtl="0" eaLnBrk="1" latinLnBrk="0" hangingPunct="1">
        <a:defRPr sz="2383" kern="1200">
          <a:solidFill>
            <a:schemeClr val="tx1"/>
          </a:solidFill>
          <a:latin typeface="+mn-lt"/>
          <a:ea typeface="+mn-ea"/>
          <a:cs typeface="+mn-cs"/>
        </a:defRPr>
      </a:lvl5pPr>
      <a:lvl6pPr marL="3034107" algn="l" defTabSz="1213643" rtl="0" eaLnBrk="1" latinLnBrk="0" hangingPunct="1">
        <a:defRPr sz="2383" kern="1200">
          <a:solidFill>
            <a:schemeClr val="tx1"/>
          </a:solidFill>
          <a:latin typeface="+mn-lt"/>
          <a:ea typeface="+mn-ea"/>
          <a:cs typeface="+mn-cs"/>
        </a:defRPr>
      </a:lvl6pPr>
      <a:lvl7pPr marL="3640928" algn="l" defTabSz="1213643" rtl="0" eaLnBrk="1" latinLnBrk="0" hangingPunct="1">
        <a:defRPr sz="2383" kern="1200">
          <a:solidFill>
            <a:schemeClr val="tx1"/>
          </a:solidFill>
          <a:latin typeface="+mn-lt"/>
          <a:ea typeface="+mn-ea"/>
          <a:cs typeface="+mn-cs"/>
        </a:defRPr>
      </a:lvl7pPr>
      <a:lvl8pPr marL="4247750" algn="l" defTabSz="1213643" rtl="0" eaLnBrk="1" latinLnBrk="0" hangingPunct="1">
        <a:defRPr sz="2383" kern="1200">
          <a:solidFill>
            <a:schemeClr val="tx1"/>
          </a:solidFill>
          <a:latin typeface="+mn-lt"/>
          <a:ea typeface="+mn-ea"/>
          <a:cs typeface="+mn-cs"/>
        </a:defRPr>
      </a:lvl8pPr>
      <a:lvl9pPr marL="4854571" algn="l" defTabSz="1213643" rtl="0" eaLnBrk="1" latinLnBrk="0" hangingPunct="1">
        <a:defRPr sz="238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4.xml"/><Relationship Id="rId1" Type="http://schemas.openxmlformats.org/officeDocument/2006/relationships/tags" Target="../tags/tag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4.xml"/><Relationship Id="rId1" Type="http://schemas.openxmlformats.org/officeDocument/2006/relationships/tags" Target="../tags/tag9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7059" y="309185"/>
            <a:ext cx="2627037" cy="885045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2509B46E-282C-8280-3973-26392A7F11DC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8418757" y="339728"/>
            <a:ext cx="3482475" cy="512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1213643">
              <a:lnSpc>
                <a:spcPct val="200000"/>
              </a:lnSpc>
            </a:pPr>
            <a:r>
              <a:rPr lang="zh-CN" altLang="en-US" sz="1600" dirty="0">
                <a:solidFill>
                  <a:srgbClr val="C09D5A"/>
                </a:solidFill>
                <a:latin typeface="微软雅黑 Light" panose="020B0502040204020203" charset="-122"/>
                <a:ea typeface="微软雅黑 Light" panose="020B0502040204020203" charset="-122"/>
                <a:sym typeface="+mn-ea"/>
              </a:rPr>
              <a:t>厚德</a:t>
            </a:r>
            <a:r>
              <a:rPr lang="en-US" altLang="zh-CN" sz="1600" dirty="0">
                <a:solidFill>
                  <a:srgbClr val="C09D5A"/>
                </a:solidFill>
                <a:latin typeface="微软雅黑 Light" panose="020B0502040204020203" charset="-122"/>
                <a:ea typeface="微软雅黑 Light" panose="020B0502040204020203" charset="-122"/>
                <a:sym typeface="+mn-ea"/>
              </a:rPr>
              <a:t>｜</a:t>
            </a:r>
            <a:r>
              <a:rPr lang="zh-CN" altLang="en-US" sz="1600" dirty="0">
                <a:solidFill>
                  <a:srgbClr val="C09D5A"/>
                </a:solidFill>
                <a:latin typeface="微软雅黑 Light" panose="020B0502040204020203" charset="-122"/>
                <a:ea typeface="微软雅黑 Light" panose="020B0502040204020203" charset="-122"/>
                <a:sym typeface="+mn-ea"/>
              </a:rPr>
              <a:t>精业</a:t>
            </a:r>
            <a:r>
              <a:rPr lang="en-US" altLang="zh-CN" sz="1600" dirty="0">
                <a:solidFill>
                  <a:srgbClr val="C09D5A"/>
                </a:solidFill>
                <a:latin typeface="微软雅黑 Light" panose="020B0502040204020203" charset="-122"/>
                <a:ea typeface="微软雅黑 Light" panose="020B0502040204020203" charset="-122"/>
                <a:sym typeface="+mn-ea"/>
              </a:rPr>
              <a:t>｜</a:t>
            </a:r>
            <a:r>
              <a:rPr lang="zh-CN" altLang="en-US" sz="1600" dirty="0">
                <a:solidFill>
                  <a:srgbClr val="C09D5A"/>
                </a:solidFill>
                <a:latin typeface="微软雅黑 Light" panose="020B0502040204020203" charset="-122"/>
                <a:ea typeface="微软雅黑 Light" panose="020B0502040204020203" charset="-122"/>
                <a:sym typeface="+mn-ea"/>
              </a:rPr>
              <a:t>求实</a:t>
            </a:r>
            <a:r>
              <a:rPr lang="en-US" altLang="zh-CN" sz="1600" dirty="0">
                <a:solidFill>
                  <a:srgbClr val="C09D5A"/>
                </a:solidFill>
                <a:latin typeface="微软雅黑 Light" panose="020B0502040204020203" charset="-122"/>
                <a:ea typeface="微软雅黑 Light" panose="020B0502040204020203" charset="-122"/>
                <a:sym typeface="+mn-ea"/>
              </a:rPr>
              <a:t>｜</a:t>
            </a:r>
            <a:r>
              <a:rPr lang="zh-CN" altLang="en-US" sz="1600" dirty="0">
                <a:solidFill>
                  <a:srgbClr val="C09D5A"/>
                </a:solidFill>
                <a:latin typeface="微软雅黑 Light" panose="020B0502040204020203" charset="-122"/>
                <a:ea typeface="微软雅黑 Light" panose="020B0502040204020203" charset="-122"/>
                <a:sym typeface="+mn-ea"/>
              </a:rPr>
              <a:t>创新</a:t>
            </a:r>
            <a:endParaRPr lang="zh-CN" altLang="en-US" sz="1600" dirty="0">
              <a:solidFill>
                <a:srgbClr val="C09D5A"/>
              </a:solidFill>
              <a:latin typeface="微软雅黑 Light" panose="020B0502040204020203" charset="-122"/>
              <a:ea typeface="微软雅黑 Light" panose="020B0502040204020203" charset="-122"/>
              <a:cs typeface="微软雅黑 Light" panose="020B0502040204020203" charset="-122"/>
            </a:endParaRPr>
          </a:p>
        </p:txBody>
      </p:sp>
      <p:sp>
        <p:nvSpPr>
          <p:cNvPr id="5" name="矩形: 圆角 11">
            <a:extLst>
              <a:ext uri="{FF2B5EF4-FFF2-40B4-BE49-F238E27FC236}">
                <a16:creationId xmlns:a16="http://schemas.microsoft.com/office/drawing/2014/main" id="{C966839E-691C-6CFD-209F-561FC2BA91D1}"/>
              </a:ext>
            </a:extLst>
          </p:cNvPr>
          <p:cNvSpPr/>
          <p:nvPr/>
        </p:nvSpPr>
        <p:spPr>
          <a:xfrm>
            <a:off x="7205" y="1916237"/>
            <a:ext cx="12192000" cy="1885950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023179">
                  <a:shade val="30000"/>
                  <a:satMod val="115000"/>
                </a:srgbClr>
              </a:gs>
              <a:gs pos="50000">
                <a:srgbClr val="023179">
                  <a:shade val="67500"/>
                  <a:satMod val="115000"/>
                </a:srgbClr>
              </a:gs>
              <a:gs pos="100000">
                <a:srgbClr val="023179">
                  <a:shade val="100000"/>
                  <a:satMod val="115000"/>
                </a:srgbClr>
              </a:gs>
            </a:gsLst>
            <a:lin ang="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defRPr/>
            </a:pPr>
            <a:endParaRPr lang="zh-CN" altLang="en-US" kern="0">
              <a:solidFill>
                <a:prstClr val="white"/>
              </a:solidFill>
              <a:latin typeface="等线" panose="02010600030101010101" charset="-122"/>
              <a:ea typeface="等线" panose="02010600030101010101" charset="-122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350C0A49-37D2-AA66-BD1E-EA90BF5F8705}"/>
              </a:ext>
            </a:extLst>
          </p:cNvPr>
          <p:cNvGrpSpPr/>
          <p:nvPr/>
        </p:nvGrpSpPr>
        <p:grpSpPr>
          <a:xfrm>
            <a:off x="1271665" y="1746911"/>
            <a:ext cx="9663079" cy="4915641"/>
            <a:chOff x="1271665" y="1746911"/>
            <a:chExt cx="9663079" cy="4915641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2D010218-B5FE-8946-DC6E-D7647BEBB8DD}"/>
                </a:ext>
              </a:extLst>
            </p:cNvPr>
            <p:cNvSpPr/>
            <p:nvPr/>
          </p:nvSpPr>
          <p:spPr>
            <a:xfrm>
              <a:off x="2361638" y="2341844"/>
              <a:ext cx="7479314" cy="3847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9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课题级别：国家级</a:t>
              </a:r>
              <a:r>
                <a:rPr lang="en-US" altLang="zh-CN" sz="19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/</a:t>
              </a:r>
              <a:r>
                <a:rPr lang="zh-CN" altLang="en-US" sz="19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省部级</a:t>
              </a:r>
              <a:r>
                <a:rPr lang="en-US" altLang="zh-CN" sz="19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/</a:t>
              </a:r>
              <a:r>
                <a:rPr lang="zh-CN" altLang="en-US" sz="19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厅局级（选其一）</a:t>
              </a:r>
            </a:p>
          </p:txBody>
        </p: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28507359-1941-18C2-FC75-4A5741F3E287}"/>
                </a:ext>
              </a:extLst>
            </p:cNvPr>
            <p:cNvSpPr txBox="1"/>
            <p:nvPr/>
          </p:nvSpPr>
          <p:spPr>
            <a:xfrm>
              <a:off x="2664679" y="3971512"/>
              <a:ext cx="6877048" cy="1944077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项目负责人：</a:t>
              </a:r>
              <a:r>
                <a:rPr lang="en-US" altLang="zh-CN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***</a:t>
              </a:r>
              <a:br>
                <a:rPr lang="en-US" altLang="zh-CN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</a:br>
              <a:r>
                <a:rPr lang="zh-CN" altLang="en-US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</a:t>
              </a:r>
              <a:r>
                <a:rPr lang="en-US" altLang="zh-CN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金</a:t>
              </a:r>
              <a:r>
                <a:rPr lang="en-US" altLang="zh-CN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来</a:t>
              </a:r>
              <a:r>
                <a:rPr lang="en-US" altLang="zh-CN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源：国家自然科学基金委（例）</a:t>
              </a:r>
            </a:p>
            <a:p>
              <a:pPr>
                <a:lnSpc>
                  <a:spcPct val="130000"/>
                </a:lnSpc>
              </a:pPr>
              <a:r>
                <a:rPr lang="zh-CN" altLang="en-US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立</a:t>
              </a:r>
              <a:r>
                <a:rPr lang="en-US" altLang="zh-CN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</a:t>
              </a:r>
              <a:r>
                <a:rPr lang="en-US" altLang="zh-CN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编</a:t>
              </a:r>
              <a:r>
                <a:rPr lang="en-US" altLang="zh-CN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号：</a:t>
              </a:r>
              <a:r>
                <a:rPr lang="zh-CN" altLang="en-US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82273297（例）</a:t>
              </a:r>
              <a:endParaRPr lang="en-US" altLang="zh-CN" sz="2400" b="1" spc="509" dirty="0">
                <a:gradFill flip="none" rotWithShape="1">
                  <a:gsLst>
                    <a:gs pos="0">
                      <a:srgbClr val="082562">
                        <a:shade val="30000"/>
                        <a:satMod val="115000"/>
                      </a:srgbClr>
                    </a:gs>
                    <a:gs pos="50000">
                      <a:srgbClr val="082562">
                        <a:shade val="67500"/>
                        <a:satMod val="115000"/>
                      </a:srgbClr>
                    </a:gs>
                    <a:gs pos="100000">
                      <a:srgbClr val="082562">
                        <a:shade val="100000"/>
                        <a:satMod val="115000"/>
                      </a:srgbClr>
                    </a:gs>
                  </a:gsLst>
                  <a:lin ang="0" scaled="1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2400" b="1" spc="2038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课题执行期</a:t>
              </a:r>
              <a:r>
                <a:rPr lang="zh-CN" altLang="en-US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en-US" altLang="zh-CN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*</a:t>
              </a:r>
              <a:r>
                <a:rPr lang="zh-CN" altLang="en-US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</a:t>
              </a:r>
              <a:r>
                <a:rPr lang="en-US" altLang="zh-CN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*</a:t>
              </a:r>
              <a:r>
                <a:rPr lang="zh-CN" altLang="en-US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r>
                <a:rPr lang="en-US" altLang="zh-CN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--</a:t>
              </a:r>
              <a:r>
                <a:rPr lang="en-US" altLang="zh-CN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*</a:t>
              </a:r>
              <a:r>
                <a:rPr lang="zh-CN" altLang="en-US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年</a:t>
              </a:r>
              <a:r>
                <a:rPr lang="en-US" altLang="zh-CN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*</a:t>
              </a:r>
              <a:r>
                <a:rPr lang="zh-CN" altLang="en-US" sz="2400" b="1" spc="509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月</a:t>
              </a:r>
              <a:endParaRPr lang="en-US" altLang="zh-CN" sz="2400" b="1" spc="509" dirty="0">
                <a:gradFill flip="none" rotWithShape="1">
                  <a:gsLst>
                    <a:gs pos="0">
                      <a:srgbClr val="082562">
                        <a:shade val="30000"/>
                        <a:satMod val="115000"/>
                      </a:srgbClr>
                    </a:gs>
                    <a:gs pos="50000">
                      <a:srgbClr val="082562">
                        <a:shade val="67500"/>
                        <a:satMod val="115000"/>
                      </a:srgbClr>
                    </a:gs>
                    <a:gs pos="100000">
                      <a:srgbClr val="082562">
                        <a:shade val="100000"/>
                        <a:satMod val="115000"/>
                      </a:srgbClr>
                    </a:gs>
                  </a:gsLst>
                  <a:lin ang="0" scaled="1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endParaRPr lang="en-US" altLang="zh-CN" sz="2400" b="1" spc="509" dirty="0">
                <a:solidFill>
                  <a:srgbClr val="08256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1FEFF803-4924-62E4-1890-58D320978293}"/>
                </a:ext>
              </a:extLst>
            </p:cNvPr>
            <p:cNvSpPr/>
            <p:nvPr/>
          </p:nvSpPr>
          <p:spPr>
            <a:xfrm>
              <a:off x="1271665" y="2855718"/>
              <a:ext cx="9663079" cy="7694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553272">
                <a:defRPr/>
              </a:pPr>
              <a:r>
                <a:rPr lang="zh-CN" altLang="en-US" sz="44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（项目名称）</a:t>
              </a:r>
              <a:r>
                <a:rPr lang="en-US" altLang="zh-CN" sz="44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*****</a:t>
              </a:r>
              <a:r>
                <a:rPr lang="zh-CN" altLang="en-US" sz="4400" b="1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机制研究（例）</a:t>
              </a:r>
              <a:endParaRPr lang="zh-CN" altLang="en-US" sz="4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id="{3095D916-F7EA-5196-B181-DCFD13D3A164}"/>
                </a:ext>
              </a:extLst>
            </p:cNvPr>
            <p:cNvSpPr txBox="1"/>
            <p:nvPr/>
          </p:nvSpPr>
          <p:spPr>
            <a:xfrm>
              <a:off x="4692736" y="6001883"/>
              <a:ext cx="2820931" cy="660669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900" b="1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</a:rPr>
                <a:t>〈</a:t>
              </a:r>
              <a:r>
                <a:rPr lang="zh-CN" altLang="en-US" sz="1900" b="1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科技部</a:t>
              </a:r>
              <a:r>
                <a:rPr lang="en-US" altLang="zh-CN" sz="1900" b="1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 </a:t>
              </a:r>
              <a:r>
                <a:rPr lang="zh-CN" altLang="en-US" sz="1900" b="1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计划科</a:t>
              </a:r>
              <a:r>
                <a:rPr lang="en-US" altLang="zh-CN" sz="1900" b="1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 </a:t>
              </a:r>
              <a:r>
                <a:rPr lang="zh-CN" altLang="en-US" sz="1900" b="1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制</a:t>
              </a:r>
              <a:r>
                <a:rPr lang="zh-CN" altLang="en-US" sz="1900" b="1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</a:rPr>
                <a:t>〉</a:t>
              </a:r>
            </a:p>
            <a:p>
              <a:pPr algn="ctr">
                <a:lnSpc>
                  <a:spcPct val="120000"/>
                </a:lnSpc>
              </a:pPr>
              <a:r>
                <a:rPr lang="zh-CN" altLang="en-US" sz="1900" b="1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202</a:t>
              </a:r>
              <a:r>
                <a:rPr lang="en-US" altLang="zh-CN" sz="1900" b="1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3</a:t>
              </a:r>
              <a:r>
                <a:rPr lang="zh-CN" altLang="en-US" sz="1900" b="1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年12月</a:t>
              </a:r>
              <a:endParaRPr lang="zh-CN" altLang="en-US" sz="1900" b="1" dirty="0">
                <a:gradFill flip="none" rotWithShape="1">
                  <a:gsLst>
                    <a:gs pos="0">
                      <a:srgbClr val="082562">
                        <a:shade val="30000"/>
                        <a:satMod val="115000"/>
                      </a:srgbClr>
                    </a:gs>
                    <a:gs pos="50000">
                      <a:srgbClr val="082562">
                        <a:shade val="67500"/>
                        <a:satMod val="115000"/>
                      </a:srgbClr>
                    </a:gs>
                    <a:gs pos="100000">
                      <a:srgbClr val="082562">
                        <a:shade val="100000"/>
                        <a:satMod val="115000"/>
                      </a:srgbClr>
                    </a:gs>
                  </a:gsLst>
                  <a:lin ang="0" scaled="1"/>
                  <a:tileRect/>
                </a:gra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9B382EEC-ED02-EE99-9043-DDD00764B73D}"/>
                </a:ext>
              </a:extLst>
            </p:cNvPr>
            <p:cNvSpPr/>
            <p:nvPr/>
          </p:nvSpPr>
          <p:spPr>
            <a:xfrm>
              <a:off x="1924044" y="1746911"/>
              <a:ext cx="8343907" cy="46166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2023</a:t>
              </a:r>
              <a:r>
                <a:rPr lang="zh-CN" altLang="en-US" sz="2400" b="1" dirty="0"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年度四川大学华西医院纵向项目学术检查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04241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7818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6839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209539"/>
            <a:ext cx="2240424" cy="460375"/>
            <a:chOff x="1524009" y="209539"/>
            <a:chExt cx="2240424" cy="460375"/>
          </a:xfrm>
        </p:grpSpPr>
        <p:sp>
          <p:nvSpPr>
            <p:cNvPr id="7" name="矩形 6"/>
            <p:cNvSpPr/>
            <p:nvPr/>
          </p:nvSpPr>
          <p:spPr>
            <a:xfrm>
              <a:off x="1854353" y="209539"/>
              <a:ext cx="1910080" cy="4603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1.1 </a:t>
              </a:r>
              <a:r>
                <a:rPr lang="zh-CN" altLang="en-US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年度计划</a:t>
              </a:r>
            </a:p>
          </p:txBody>
        </p:sp>
        <p:sp>
          <p:nvSpPr>
            <p:cNvPr id="106" name="矩形 105"/>
            <p:cNvSpPr/>
            <p:nvPr/>
          </p:nvSpPr>
          <p:spPr>
            <a:xfrm>
              <a:off x="1524009" y="219052"/>
              <a:ext cx="201613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1748481" y="219052"/>
              <a:ext cx="46037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620395" y="1312545"/>
            <a:ext cx="11271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提纲</a:t>
            </a:r>
            <a:r>
              <a:rPr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：</a:t>
            </a:r>
            <a:r>
              <a:rPr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请列出</a:t>
            </a:r>
            <a:r>
              <a:rPr lang="zh-CN"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任务合同书中的</a:t>
            </a:r>
            <a:r>
              <a:rPr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年度计划</a:t>
            </a:r>
            <a:r>
              <a:rPr lang="zh-CN"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；</a:t>
            </a:r>
            <a:endParaRPr lang="zh-CN" sz="2400" spc="5" dirty="0">
              <a:latin typeface="华文楷体" panose="02010600040101010101" charset="-122"/>
              <a:ea typeface="华文楷体" panose="02010600040101010101" charset="-122"/>
              <a:cs typeface="PMingLiU" panose="02020500000000000000" charset="-120"/>
              <a:sym typeface="+mn-ea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35CB3401-633C-4640-A7CF-EB0F80C699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5777" y="254704"/>
            <a:ext cx="1571751" cy="53072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0" y="201284"/>
            <a:ext cx="2240424" cy="460375"/>
            <a:chOff x="1524009" y="201284"/>
            <a:chExt cx="2240424" cy="460375"/>
          </a:xfrm>
        </p:grpSpPr>
        <p:sp>
          <p:nvSpPr>
            <p:cNvPr id="7" name="矩形 6"/>
            <p:cNvSpPr/>
            <p:nvPr/>
          </p:nvSpPr>
          <p:spPr>
            <a:xfrm>
              <a:off x="1854353" y="201284"/>
              <a:ext cx="1910080" cy="4603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1.2 </a:t>
              </a:r>
              <a:r>
                <a:rPr lang="zh-CN" altLang="en-US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考核指标</a:t>
              </a:r>
            </a:p>
          </p:txBody>
        </p:sp>
        <p:sp>
          <p:nvSpPr>
            <p:cNvPr id="106" name="矩形 105"/>
            <p:cNvSpPr/>
            <p:nvPr/>
          </p:nvSpPr>
          <p:spPr>
            <a:xfrm>
              <a:off x="1524009" y="219052"/>
              <a:ext cx="201613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1748481" y="219052"/>
              <a:ext cx="46037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620395" y="1312545"/>
            <a:ext cx="11271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提纲</a:t>
            </a:r>
            <a:r>
              <a:rPr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：</a:t>
            </a:r>
            <a:r>
              <a:rPr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请简要介绍任务合同书中的考核指标；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0524CED6-E27F-0B46-C25F-9ADF923AEB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5777" y="254704"/>
            <a:ext cx="1571751" cy="53072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0936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0" y="201284"/>
            <a:ext cx="2240424" cy="460375"/>
            <a:chOff x="1524009" y="201284"/>
            <a:chExt cx="2240424" cy="460375"/>
          </a:xfrm>
        </p:grpSpPr>
        <p:sp>
          <p:nvSpPr>
            <p:cNvPr id="7" name="矩形 6"/>
            <p:cNvSpPr/>
            <p:nvPr/>
          </p:nvSpPr>
          <p:spPr>
            <a:xfrm>
              <a:off x="1854353" y="201284"/>
              <a:ext cx="1910080" cy="4603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2.1 </a:t>
              </a:r>
              <a:r>
                <a:rPr lang="zh-CN" altLang="en-US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研究进展</a:t>
              </a:r>
            </a:p>
          </p:txBody>
        </p:sp>
        <p:sp>
          <p:nvSpPr>
            <p:cNvPr id="106" name="矩形 105"/>
            <p:cNvSpPr/>
            <p:nvPr/>
          </p:nvSpPr>
          <p:spPr>
            <a:xfrm>
              <a:off x="1524009" y="219052"/>
              <a:ext cx="201613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1748481" y="219052"/>
              <a:ext cx="46037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620395" y="1312545"/>
            <a:ext cx="11271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提纲</a:t>
            </a:r>
            <a:r>
              <a:rPr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：</a:t>
            </a:r>
            <a:r>
              <a:rPr lang="zh-CN"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一部分请</a:t>
            </a:r>
            <a:r>
              <a:rPr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阐述任务内容上的工作进展；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3B347924-2C83-406F-185C-9F382A8A5B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5777" y="254704"/>
            <a:ext cx="1571751" cy="53072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0" y="201284"/>
            <a:ext cx="2240424" cy="460375"/>
            <a:chOff x="1524009" y="201284"/>
            <a:chExt cx="2240424" cy="460375"/>
          </a:xfrm>
        </p:grpSpPr>
        <p:sp>
          <p:nvSpPr>
            <p:cNvPr id="7" name="矩形 6"/>
            <p:cNvSpPr/>
            <p:nvPr/>
          </p:nvSpPr>
          <p:spPr>
            <a:xfrm>
              <a:off x="1854353" y="201284"/>
              <a:ext cx="1910080" cy="4603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2.1 </a:t>
              </a:r>
              <a:r>
                <a:rPr lang="zh-CN" altLang="en-US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研究进展</a:t>
              </a:r>
            </a:p>
          </p:txBody>
        </p:sp>
        <p:sp>
          <p:nvSpPr>
            <p:cNvPr id="106" name="矩形 105"/>
            <p:cNvSpPr/>
            <p:nvPr/>
          </p:nvSpPr>
          <p:spPr>
            <a:xfrm>
              <a:off x="1524009" y="219052"/>
              <a:ext cx="201613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1748481" y="219052"/>
              <a:ext cx="46037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620395" y="1312545"/>
            <a:ext cx="112718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提纲</a:t>
            </a:r>
            <a:r>
              <a:rPr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：</a:t>
            </a:r>
            <a:r>
              <a:rPr lang="zh-CN"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另一部分请</a:t>
            </a:r>
            <a:r>
              <a:rPr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以列表形式</a:t>
            </a:r>
            <a:r>
              <a:rPr lang="zh-CN"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展示</a:t>
            </a:r>
            <a:r>
              <a:rPr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文章、专利、</a:t>
            </a:r>
            <a:r>
              <a:rPr lang="zh-CN"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科技成果</a:t>
            </a:r>
            <a:r>
              <a:rPr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奖</a:t>
            </a:r>
            <a:r>
              <a:rPr lang="zh-CN"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项</a:t>
            </a:r>
            <a:r>
              <a:rPr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等的科研成果情况；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0C259016-85F5-6240-3D18-81873ABE2A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5777" y="254704"/>
            <a:ext cx="1571751" cy="53072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0" y="201284"/>
            <a:ext cx="2240424" cy="460375"/>
            <a:chOff x="1524009" y="201284"/>
            <a:chExt cx="2240424" cy="460375"/>
          </a:xfrm>
        </p:grpSpPr>
        <p:sp>
          <p:nvSpPr>
            <p:cNvPr id="7" name="矩形 6"/>
            <p:cNvSpPr/>
            <p:nvPr/>
          </p:nvSpPr>
          <p:spPr>
            <a:xfrm>
              <a:off x="1854353" y="201284"/>
              <a:ext cx="1910080" cy="4603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2.2 </a:t>
              </a:r>
              <a:r>
                <a:rPr lang="zh-CN" altLang="en-US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原始记录</a:t>
              </a:r>
            </a:p>
          </p:txBody>
        </p:sp>
        <p:sp>
          <p:nvSpPr>
            <p:cNvPr id="106" name="矩形 105"/>
            <p:cNvSpPr/>
            <p:nvPr/>
          </p:nvSpPr>
          <p:spPr>
            <a:xfrm>
              <a:off x="1524009" y="219052"/>
              <a:ext cx="201613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1748481" y="219052"/>
              <a:ext cx="46037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620395" y="1312545"/>
            <a:ext cx="112718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提纲</a:t>
            </a:r>
            <a:r>
              <a:rPr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：</a:t>
            </a:r>
            <a:r>
              <a:rPr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请以图表</a:t>
            </a:r>
            <a:r>
              <a:rPr lang="zh-CN"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、</a:t>
            </a:r>
            <a:r>
              <a:rPr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表格</a:t>
            </a:r>
            <a:r>
              <a:rPr lang="zh-CN"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等</a:t>
            </a:r>
            <a:r>
              <a:rPr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形式</a:t>
            </a:r>
            <a:r>
              <a:rPr lang="zh-CN"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展示</a:t>
            </a:r>
            <a:r>
              <a:rPr sz="2400" dirty="0" err="1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原始科研记录的部分内容或前期研究的数据</a:t>
            </a:r>
            <a:r>
              <a:rPr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  <a:t>；</a:t>
            </a:r>
            <a:br>
              <a:rPr lang="en-US" sz="2400" dirty="0">
                <a:latin typeface="华文楷体" panose="02010600040101010101" charset="-122"/>
                <a:ea typeface="华文楷体" panose="02010600040101010101" charset="-122"/>
                <a:cs typeface="PMingLiU" panose="02020500000000000000" charset="-120"/>
                <a:sym typeface="+mn-ea"/>
              </a:rPr>
            </a:br>
            <a:endParaRPr sz="2400" dirty="0">
              <a:latin typeface="华文楷体" panose="02010600040101010101" charset="-122"/>
              <a:ea typeface="华文楷体" panose="02010600040101010101" charset="-122"/>
              <a:cs typeface="PMingLiU" panose="02020500000000000000" charset="-120"/>
              <a:sym typeface="+mn-ea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95D30B76-C0BB-BAC3-D559-12F01B1378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5777" y="254704"/>
            <a:ext cx="1571751" cy="53072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8782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0" y="201284"/>
            <a:ext cx="3764424" cy="460375"/>
            <a:chOff x="1524009" y="201284"/>
            <a:chExt cx="3764424" cy="460375"/>
          </a:xfrm>
        </p:grpSpPr>
        <p:sp>
          <p:nvSpPr>
            <p:cNvPr id="7" name="矩形 6"/>
            <p:cNvSpPr/>
            <p:nvPr/>
          </p:nvSpPr>
          <p:spPr>
            <a:xfrm>
              <a:off x="1854353" y="201284"/>
              <a:ext cx="3434080" cy="4603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3.1 </a:t>
              </a:r>
              <a:r>
                <a:rPr lang="zh-CN" altLang="en-US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完成情况的自我评价</a:t>
              </a:r>
              <a:endParaRPr lang="en-US" altLang="zh-CN" sz="2400" b="1" dirty="0">
                <a:gradFill flip="none" rotWithShape="1">
                  <a:gsLst>
                    <a:gs pos="6000">
                      <a:srgbClr val="054B9F"/>
                    </a:gs>
                    <a:gs pos="100000">
                      <a:srgbClr val="002060"/>
                    </a:gs>
                  </a:gsLst>
                  <a:lin ang="10800000" scaled="1"/>
                  <a:tileRect/>
                </a:gra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106" name="矩形 105"/>
            <p:cNvSpPr/>
            <p:nvPr/>
          </p:nvSpPr>
          <p:spPr>
            <a:xfrm>
              <a:off x="1524009" y="219052"/>
              <a:ext cx="201613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1748481" y="219052"/>
              <a:ext cx="46037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620395" y="1312545"/>
            <a:ext cx="112718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提纲</a:t>
            </a:r>
            <a:r>
              <a:rPr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：</a:t>
            </a:r>
            <a:r>
              <a:rPr lang="zh-CN" sz="2400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对标年度计划</a:t>
            </a:r>
            <a:r>
              <a:rPr lang="zh-CN" altLang="en-US" sz="2400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和</a:t>
            </a:r>
            <a:r>
              <a:rPr lang="zh-CN" sz="2400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预期目标</a:t>
            </a:r>
            <a:r>
              <a:rPr lang="zh-CN" altLang="en-US" sz="2400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的完成情况，以及是否严格遵守科研诚信和相关行为规范的要求等内容</a:t>
            </a:r>
            <a:r>
              <a:rPr lang="zh-CN" sz="2400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，</a:t>
            </a:r>
            <a:r>
              <a:rPr lang="zh-CN" altLang="en-US" sz="2400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进行</a:t>
            </a:r>
            <a:r>
              <a:rPr lang="zh-CN" sz="2400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简要自我评价；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3EDD8BF7-2DB9-561D-1BE3-1661A36715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5777" y="254704"/>
            <a:ext cx="1571751" cy="530721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19732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0" y="201284"/>
            <a:ext cx="3764424" cy="460375"/>
            <a:chOff x="1524009" y="201284"/>
            <a:chExt cx="3764424" cy="460375"/>
          </a:xfrm>
        </p:grpSpPr>
        <p:sp>
          <p:nvSpPr>
            <p:cNvPr id="7" name="矩形 6"/>
            <p:cNvSpPr/>
            <p:nvPr/>
          </p:nvSpPr>
          <p:spPr>
            <a:xfrm>
              <a:off x="1854353" y="201284"/>
              <a:ext cx="3434080" cy="4603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4.1 </a:t>
              </a:r>
              <a:r>
                <a:rPr lang="zh-CN" altLang="en-US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经费预算及使用情况</a:t>
              </a:r>
            </a:p>
          </p:txBody>
        </p:sp>
        <p:sp>
          <p:nvSpPr>
            <p:cNvPr id="106" name="矩形 105"/>
            <p:cNvSpPr/>
            <p:nvPr/>
          </p:nvSpPr>
          <p:spPr>
            <a:xfrm>
              <a:off x="1524009" y="219052"/>
              <a:ext cx="201613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1748481" y="219052"/>
              <a:ext cx="46037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aphicFrame>
        <p:nvGraphicFramePr>
          <p:cNvPr id="3" name="object 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457200" y="998855"/>
          <a:ext cx="11277600" cy="52616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750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884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66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39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1353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9730">
                <a:tc rowSpan="2" gridSpan="2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1800" b="1" spc="12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科 目 名 称</a:t>
                      </a:r>
                      <a:endParaRPr lang="zh-CN" altLang="en-US" sz="1800" b="1" spc="120">
                        <a:solidFill>
                          <a:srgbClr val="FFFFF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>
                      <a:noFill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04040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 anchor="ctr">
                    <a:lnL w="12700">
                      <a:solidFill>
                        <a:srgbClr val="070000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 w="12700">
                      <a:solidFill>
                        <a:srgbClr val="070000"/>
                      </a:solidFill>
                      <a:prstDash val="solid"/>
                    </a:lnB>
                    <a:solidFill>
                      <a:srgbClr val="9ED2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R="146685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</a:pPr>
                      <a:r>
                        <a:rPr sz="1800" b="1" spc="12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经费执行情况</a:t>
                      </a:r>
                    </a:p>
                  </a:txBody>
                  <a:tcPr marL="177800" marR="177800" marT="25400" marB="25400" anchor="ctr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29A9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800" b="1" spc="12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备注</a:t>
                      </a:r>
                    </a:p>
                  </a:txBody>
                  <a:tcPr marL="177800" marR="177800" marT="25400" marB="25400" anchor="ctr">
                    <a:lnL w="19050">
                      <a:solidFill>
                        <a:srgbClr val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9A9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8660">
                <a:tc gridSpan="2" v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>
                    <a:lnL>
                      <a:noFill/>
                    </a:lnL>
                    <a:lnR w="12700">
                      <a:solidFill>
                        <a:srgbClr val="070000"/>
                      </a:solidFill>
                      <a:prstDash val="solid"/>
                    </a:lnR>
                    <a:lnT w="12700">
                      <a:solidFill>
                        <a:srgbClr val="070000"/>
                      </a:solidFill>
                      <a:prstDash val="solid"/>
                    </a:lnT>
                    <a:lnB>
                      <a:noFill/>
                    </a:lnB>
                    <a:solidFill>
                      <a:srgbClr val="9ED2D6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>
                    <a:lnL w="12700">
                      <a:solidFill>
                        <a:srgbClr val="070000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70000"/>
                      </a:solidFill>
                      <a:prstDash val="solid"/>
                    </a:lnT>
                    <a:lnB>
                      <a:noFill/>
                    </a:lnB>
                    <a:solidFill>
                      <a:srgbClr val="9ED2D6"/>
                    </a:solidFill>
                  </a:tcPr>
                </a:tc>
                <a:tc>
                  <a:txBody>
                    <a:bodyPr/>
                    <a:lstStyle/>
                    <a:p>
                      <a:pPr marR="146685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800" b="1" spc="12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课题任务书中的</a:t>
                      </a:r>
                    </a:p>
                    <a:p>
                      <a:pPr marR="146685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800" b="1" spc="12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预算情况</a:t>
                      </a:r>
                    </a:p>
                  </a:txBody>
                  <a:tcPr marL="177800" marR="177800" marT="25400" marB="25400" anchor="ctr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>
                      <a:noFill/>
                    </a:lnB>
                    <a:solidFill>
                      <a:srgbClr val="E29A9A"/>
                    </a:solidFill>
                  </a:tcPr>
                </a:tc>
                <a:tc>
                  <a:txBody>
                    <a:bodyPr/>
                    <a:lstStyle/>
                    <a:p>
                      <a:pPr marR="93345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800" b="1" spc="12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目</a:t>
                      </a:r>
                      <a:r>
                        <a:rPr lang="zh-CN" sz="1800" b="1" spc="12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前</a:t>
                      </a:r>
                    </a:p>
                    <a:p>
                      <a:pPr marR="93345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CN" sz="1800" b="1" spc="12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支</a:t>
                      </a:r>
                      <a:r>
                        <a:rPr sz="1800" b="1" spc="120">
                          <a:solidFill>
                            <a:srgbClr val="FFFFFF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出情况</a:t>
                      </a:r>
                    </a:p>
                  </a:txBody>
                  <a:tcPr marL="177800" marR="177800" marT="25400" marB="25400" anchor="ctr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>
                      <a:noFill/>
                    </a:lnB>
                    <a:solidFill>
                      <a:srgbClr val="E29A9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>
                      <a:noFill/>
                    </a:lnR>
                    <a:lnT w="12700">
                      <a:solidFill>
                        <a:srgbClr val="070000"/>
                      </a:solidFill>
                      <a:prstDash val="solid"/>
                    </a:lnT>
                    <a:lnB>
                      <a:noFill/>
                    </a:lnB>
                    <a:solidFill>
                      <a:srgbClr val="9ED2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4360">
                <a:tc gridSpan="2"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400" b="1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一、直接费用</a:t>
                      </a:r>
                    </a:p>
                  </a:txBody>
                  <a:tcPr marL="177800" marR="177800" marT="25400" marB="25400" anchor="ctr">
                    <a:lnL>
                      <a:noFill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>
                      <a:noFill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 anchor="ctr">
                    <a:lnL w="12700">
                      <a:solidFill>
                        <a:srgbClr val="070000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>
                      <a:noFill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>
                      <a:noFill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>
                      <a:noFill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>
                      <a:noFill/>
                    </a:lnR>
                    <a:lnT>
                      <a:noFill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6705"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</a:rPr>
                        <a:t>设备费</a:t>
                      </a:r>
                    </a:p>
                  </a:txBody>
                  <a:tcPr marL="177800" marR="177800" marT="25400" marB="25400" anchor="ctr">
                    <a:lnL>
                      <a:noFill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</a:rPr>
                        <a:t>设备费</a:t>
                      </a: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>
                      <a:noFill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6705">
                <a:tc rowSpan="5"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</a:rPr>
                        <a:t>业务费</a:t>
                      </a:r>
                    </a:p>
                  </a:txBody>
                  <a:tcPr marL="177800" marR="177800" marT="25400" marB="25400" anchor="ctr">
                    <a:lnL>
                      <a:noFill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</a:rPr>
                        <a:t>材料费</a:t>
                      </a: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>
                      <a:noFill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670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 anchor="ctr">
                    <a:lnL>
                      <a:noFill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12700">
                      <a:solidFill>
                        <a:srgbClr val="070000"/>
                      </a:solidFill>
                      <a:prstDash val="solid"/>
                    </a:lnT>
                    <a:lnB w="12700">
                      <a:solidFill>
                        <a:srgbClr val="07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</a:rPr>
                        <a:t>测试化验加工费</a:t>
                      </a: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>
                      <a:noFill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670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 anchor="ctr">
                    <a:lnL>
                      <a:noFill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12700">
                      <a:solidFill>
                        <a:srgbClr val="070000"/>
                      </a:solidFill>
                      <a:prstDash val="solid"/>
                    </a:lnT>
                    <a:lnB w="12700">
                      <a:solidFill>
                        <a:srgbClr val="07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</a:rPr>
                        <a:t>燃料动力费</a:t>
                      </a: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>
                      <a:noFill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670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 anchor="ctr">
                    <a:lnL>
                      <a:noFill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12700">
                      <a:solidFill>
                        <a:srgbClr val="070000"/>
                      </a:solidFill>
                      <a:prstDash val="solid"/>
                    </a:lnT>
                    <a:lnB w="12700">
                      <a:solidFill>
                        <a:srgbClr val="070000"/>
                      </a:solidFill>
                      <a:prstDash val="soli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  <a:cs typeface="华文楷体" panose="02010600040101010101" charset="-122"/>
                        </a:rPr>
                        <a:t>差旅费/会议/国际合作与交流费</a:t>
                      </a: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>
                      <a:noFill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670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 anchor="ctr">
                    <a:lnL>
                      <a:noFill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12700">
                      <a:solidFill>
                        <a:srgbClr val="070000"/>
                      </a:solidFill>
                      <a:prstDash val="solid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R="12954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  <a:cs typeface="华文楷体" panose="02010600040101010101" charset="-122"/>
                        </a:rPr>
                        <a:t>出版／文献／信息传播／知识产权事务费</a:t>
                      </a: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>
                      <a:noFill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6705">
                <a:tc rowSpan="2"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altLang="en-US"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</a:rPr>
                        <a:t>劳务费</a:t>
                      </a:r>
                    </a:p>
                  </a:txBody>
                  <a:tcPr marL="177800" marR="177800" marT="25400" marB="25400" anchor="ctr">
                    <a:lnL>
                      <a:noFill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</a:rPr>
                        <a:t>劳务费</a:t>
                      </a: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>
                      <a:noFill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670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 anchor="ctr">
                    <a:lnL>
                      <a:noFill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12700">
                      <a:solidFill>
                        <a:srgbClr val="070000"/>
                      </a:solidFill>
                      <a:prstDash val="solid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</a:rPr>
                        <a:t>专家咨询费</a:t>
                      </a: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>
                      <a:noFill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818515">
                <a:tc gridSpan="2"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CN" sz="1400" b="1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二、间接费用</a:t>
                      </a:r>
                      <a:endParaRPr lang="zh-CN" altLang="en-US"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>
                      <a:noFill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 anchor="ctr">
                    <a:lnL w="12700">
                      <a:solidFill>
                        <a:srgbClr val="070000"/>
                      </a:solidFill>
                      <a:prstDash val="solid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2954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</a:pPr>
                      <a:r>
                        <a:rPr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  <a:cs typeface="华文楷体" panose="02010600040101010101" charset="-122"/>
                        </a:rPr>
                        <a:t>间接经费中的绩效是否按计划提取</a:t>
                      </a:r>
                      <a:r>
                        <a:rPr lang="zh-CN" sz="1400" b="1" spc="120">
                          <a:solidFill>
                            <a:srgbClr val="404040"/>
                          </a:solidFill>
                          <a:latin typeface="华文楷体" panose="02010600040101010101" charset="-122"/>
                          <a:ea typeface="华文楷体" panose="02010600040101010101" charset="-122"/>
                          <a:cs typeface="华文楷体" panose="02010600040101010101" charset="-122"/>
                        </a:rPr>
                        <a:t>？</a:t>
                      </a: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>
                      <a:noFill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6350">
                      <a:solidFill>
                        <a:srgbClr val="D9D9D9"/>
                      </a:solidFill>
                      <a:prstDash val="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6705"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1400" b="0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>
                      <a:noFill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19050">
                      <a:solidFill>
                        <a:srgbClr val="E29A9A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sz="1400" b="1" spc="12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合 计</a:t>
                      </a: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19050">
                      <a:solidFill>
                        <a:srgbClr val="E29A9A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19050">
                      <a:solidFill>
                        <a:srgbClr val="E29A9A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 w="6350">
                      <a:solidFill>
                        <a:srgbClr val="D9D9D9"/>
                      </a:solidFill>
                      <a:prstDash val="dash"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19050">
                      <a:solidFill>
                        <a:srgbClr val="E29A9A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sz="1400" b="1" spc="120" dirty="0">
                        <a:solidFill>
                          <a:srgbClr val="40404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177800" marR="177800" marT="25400" marB="25400" anchor="ctr">
                    <a:lnL w="6350">
                      <a:solidFill>
                        <a:srgbClr val="D9D9D9"/>
                      </a:solidFill>
                      <a:prstDash val="dash"/>
                    </a:lnL>
                    <a:lnR>
                      <a:noFill/>
                    </a:lnR>
                    <a:lnT w="6350">
                      <a:solidFill>
                        <a:srgbClr val="D9D9D9"/>
                      </a:solidFill>
                      <a:prstDash val="dash"/>
                    </a:lnT>
                    <a:lnB w="19050">
                      <a:solidFill>
                        <a:srgbClr val="E29A9A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4" name="object 5"/>
          <p:cNvSpPr txBox="1"/>
          <p:nvPr/>
        </p:nvSpPr>
        <p:spPr>
          <a:xfrm>
            <a:off x="541655" y="6330315"/>
            <a:ext cx="9598025" cy="213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l">
              <a:lnSpc>
                <a:spcPts val="1665"/>
              </a:lnSpc>
            </a:pPr>
            <a:r>
              <a:rPr sz="1600" b="1" spc="120">
                <a:solidFill>
                  <a:srgbClr val="404040"/>
                </a:solidFill>
                <a:latin typeface="华文楷体" panose="02010600040101010101" charset="-122"/>
                <a:ea typeface="华文楷体" panose="02010600040101010101" charset="-122"/>
              </a:rPr>
              <a:t>注意：</a:t>
            </a:r>
            <a:r>
              <a:rPr sz="1600" spc="120">
                <a:solidFill>
                  <a:srgbClr val="404040"/>
                </a:solidFill>
                <a:latin typeface="华文楷体" panose="02010600040101010101" charset="-122"/>
                <a:ea typeface="华文楷体" panose="02010600040101010101" charset="-122"/>
              </a:rPr>
              <a:t>涉及经费外拨的课题，需在本部分说明是否及时拨付外单位，及存在的问题。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0612120" y="6258560"/>
            <a:ext cx="1329690" cy="43434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sz="1400" spc="120">
                <a:solidFill>
                  <a:srgbClr val="404040"/>
                </a:solidFill>
                <a:latin typeface="华文楷体" panose="02010600040101010101" charset="-122"/>
                <a:ea typeface="华文楷体" panose="02010600040101010101" charset="-122"/>
              </a:rPr>
              <a:t>单位：万元</a:t>
            </a:r>
            <a:endParaRPr lang="zh-CN" altLang="en-US" sz="1400" spc="120">
              <a:solidFill>
                <a:srgbClr val="404040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525623CA-A01E-792F-B25E-AECCF7A786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5777" y="254704"/>
            <a:ext cx="1571751" cy="530721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0" y="201284"/>
            <a:ext cx="4678824" cy="460375"/>
            <a:chOff x="1524009" y="201284"/>
            <a:chExt cx="4678824" cy="460375"/>
          </a:xfrm>
        </p:grpSpPr>
        <p:sp>
          <p:nvSpPr>
            <p:cNvPr id="7" name="矩形 6"/>
            <p:cNvSpPr/>
            <p:nvPr/>
          </p:nvSpPr>
          <p:spPr>
            <a:xfrm>
              <a:off x="1854353" y="201284"/>
              <a:ext cx="4348480" cy="4603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4.2 </a:t>
              </a:r>
              <a:r>
                <a:rPr lang="zh-CN" altLang="en-US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经费使用过程中存在的问题</a:t>
              </a:r>
            </a:p>
          </p:txBody>
        </p:sp>
        <p:sp>
          <p:nvSpPr>
            <p:cNvPr id="106" name="矩形 105"/>
            <p:cNvSpPr/>
            <p:nvPr/>
          </p:nvSpPr>
          <p:spPr>
            <a:xfrm>
              <a:off x="1524009" y="219052"/>
              <a:ext cx="201613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1748481" y="219052"/>
              <a:ext cx="46037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" name="图片 1">
            <a:extLst>
              <a:ext uri="{FF2B5EF4-FFF2-40B4-BE49-F238E27FC236}">
                <a16:creationId xmlns:a16="http://schemas.microsoft.com/office/drawing/2014/main" id="{D965CAF6-C4E7-7547-34B4-7CB3D94D1F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5777" y="254704"/>
            <a:ext cx="1571751" cy="530721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64650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0" y="201284"/>
            <a:ext cx="3459624" cy="460375"/>
            <a:chOff x="1524009" y="201284"/>
            <a:chExt cx="3459624" cy="460375"/>
          </a:xfrm>
        </p:grpSpPr>
        <p:sp>
          <p:nvSpPr>
            <p:cNvPr id="7" name="矩形 6"/>
            <p:cNvSpPr/>
            <p:nvPr/>
          </p:nvSpPr>
          <p:spPr>
            <a:xfrm>
              <a:off x="1854353" y="201284"/>
              <a:ext cx="3129280" cy="4603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5.1 </a:t>
              </a:r>
              <a:r>
                <a:rPr lang="zh-CN" altLang="en-US" sz="2400" b="1" dirty="0">
                  <a:gradFill flip="none" rotWithShape="1">
                    <a:gsLst>
                      <a:gs pos="6000">
                        <a:srgbClr val="054B9F"/>
                      </a:gs>
                      <a:gs pos="100000">
                        <a:srgbClr val="002060"/>
                      </a:gs>
                    </a:gsLst>
                    <a:lin ang="10800000" scaled="1"/>
                    <a:tileRect/>
                  </a:gra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rPr>
                <a:t>存在的问题及建议</a:t>
              </a:r>
            </a:p>
          </p:txBody>
        </p:sp>
        <p:sp>
          <p:nvSpPr>
            <p:cNvPr id="106" name="矩形 105"/>
            <p:cNvSpPr/>
            <p:nvPr/>
          </p:nvSpPr>
          <p:spPr>
            <a:xfrm>
              <a:off x="1524009" y="219052"/>
              <a:ext cx="201613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1748481" y="219052"/>
              <a:ext cx="46037" cy="438151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75000"/>
                  </a:schemeClr>
                </a:gs>
                <a:gs pos="86000">
                  <a:srgbClr val="002060"/>
                </a:gs>
              </a:gsLst>
              <a:path path="shap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620395" y="1312545"/>
            <a:ext cx="11271885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 marR="5080">
              <a:lnSpc>
                <a:spcPct val="120000"/>
              </a:lnSpc>
            </a:pPr>
            <a:r>
              <a:rPr lang="zh-CN"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提纲</a:t>
            </a:r>
            <a:r>
              <a:rPr sz="2400" b="1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：</a:t>
            </a:r>
            <a:r>
              <a:rPr lang="zh-CN" sz="2400" spc="5" dirty="0">
                <a:latin typeface="华文楷体" panose="02010600040101010101" charset="-122"/>
                <a:ea typeface="华文楷体" panose="02010600040101010101" charset="-122"/>
                <a:cs typeface="微软雅黑" panose="020B0503020204020204" pitchFamily="34" charset="-122"/>
                <a:sym typeface="+mn-ea"/>
              </a:rPr>
              <a:t>1、课题进展过程中存在的问题；2、相关建议；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42406416-2741-F8FE-E0C0-BDC8871BB8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5777" y="254704"/>
            <a:ext cx="1571751" cy="53072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7059" y="309185"/>
            <a:ext cx="2627037" cy="885045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2509B46E-282C-8280-3973-26392A7F11DC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8418757" y="339728"/>
            <a:ext cx="3482475" cy="512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1213643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C09D5A"/>
                </a:solidFill>
                <a:effectLst/>
                <a:uLnTx/>
                <a:uFillTx/>
                <a:latin typeface="微软雅黑 Light" panose="020B0502040204020203" charset="-122"/>
                <a:ea typeface="微软雅黑 Light" panose="020B0502040204020203" charset="-122"/>
                <a:cs typeface="+mn-cs"/>
                <a:sym typeface="+mn-ea"/>
              </a:rPr>
              <a:t>厚德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C09D5A"/>
                </a:solidFill>
                <a:effectLst/>
                <a:uLnTx/>
                <a:uFillTx/>
                <a:latin typeface="微软雅黑 Light" panose="020B0502040204020203" charset="-122"/>
                <a:ea typeface="微软雅黑 Light" panose="020B0502040204020203" charset="-122"/>
                <a:cs typeface="+mn-cs"/>
                <a:sym typeface="+mn-ea"/>
              </a:rPr>
              <a:t>｜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C09D5A"/>
                </a:solidFill>
                <a:effectLst/>
                <a:uLnTx/>
                <a:uFillTx/>
                <a:latin typeface="微软雅黑 Light" panose="020B0502040204020203" charset="-122"/>
                <a:ea typeface="微软雅黑 Light" panose="020B0502040204020203" charset="-122"/>
                <a:cs typeface="+mn-cs"/>
                <a:sym typeface="+mn-ea"/>
              </a:rPr>
              <a:t>精业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C09D5A"/>
                </a:solidFill>
                <a:effectLst/>
                <a:uLnTx/>
                <a:uFillTx/>
                <a:latin typeface="微软雅黑 Light" panose="020B0502040204020203" charset="-122"/>
                <a:ea typeface="微软雅黑 Light" panose="020B0502040204020203" charset="-122"/>
                <a:cs typeface="+mn-cs"/>
                <a:sym typeface="+mn-ea"/>
              </a:rPr>
              <a:t>｜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C09D5A"/>
                </a:solidFill>
                <a:effectLst/>
                <a:uLnTx/>
                <a:uFillTx/>
                <a:latin typeface="微软雅黑 Light" panose="020B0502040204020203" charset="-122"/>
                <a:ea typeface="微软雅黑 Light" panose="020B0502040204020203" charset="-122"/>
                <a:cs typeface="+mn-cs"/>
                <a:sym typeface="+mn-ea"/>
              </a:rPr>
              <a:t>求实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C09D5A"/>
                </a:solidFill>
                <a:effectLst/>
                <a:uLnTx/>
                <a:uFillTx/>
                <a:latin typeface="微软雅黑 Light" panose="020B0502040204020203" charset="-122"/>
                <a:ea typeface="微软雅黑 Light" panose="020B0502040204020203" charset="-122"/>
                <a:cs typeface="+mn-cs"/>
                <a:sym typeface="+mn-ea"/>
              </a:rPr>
              <a:t>｜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C09D5A"/>
                </a:solidFill>
                <a:effectLst/>
                <a:uLnTx/>
                <a:uFillTx/>
                <a:latin typeface="微软雅黑 Light" panose="020B0502040204020203" charset="-122"/>
                <a:ea typeface="微软雅黑 Light" panose="020B0502040204020203" charset="-122"/>
                <a:cs typeface="+mn-cs"/>
                <a:sym typeface="+mn-ea"/>
              </a:rPr>
              <a:t>创新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C09D5A"/>
              </a:solidFill>
              <a:effectLst/>
              <a:uLnTx/>
              <a:uFillTx/>
              <a:latin typeface="微软雅黑 Light" panose="020B0502040204020203" charset="-122"/>
              <a:ea typeface="微软雅黑 Light" panose="020B0502040204020203" charset="-122"/>
              <a:cs typeface="微软雅黑 Light" panose="020B0502040204020203" charset="-122"/>
            </a:endParaRPr>
          </a:p>
        </p:txBody>
      </p:sp>
      <p:sp>
        <p:nvSpPr>
          <p:cNvPr id="5" name="矩形: 圆角 11">
            <a:extLst>
              <a:ext uri="{FF2B5EF4-FFF2-40B4-BE49-F238E27FC236}">
                <a16:creationId xmlns:a16="http://schemas.microsoft.com/office/drawing/2014/main" id="{C966839E-691C-6CFD-209F-561FC2BA91D1}"/>
              </a:ext>
            </a:extLst>
          </p:cNvPr>
          <p:cNvSpPr/>
          <p:nvPr/>
        </p:nvSpPr>
        <p:spPr>
          <a:xfrm>
            <a:off x="7205" y="1916237"/>
            <a:ext cx="12192000" cy="1885950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023179">
                  <a:shade val="30000"/>
                  <a:satMod val="115000"/>
                </a:srgbClr>
              </a:gs>
              <a:gs pos="50000">
                <a:srgbClr val="023179">
                  <a:shade val="67500"/>
                  <a:satMod val="115000"/>
                </a:srgbClr>
              </a:gs>
              <a:gs pos="100000">
                <a:srgbClr val="023179">
                  <a:shade val="100000"/>
                  <a:satMod val="115000"/>
                </a:srgbClr>
              </a:gs>
            </a:gsLst>
            <a:lin ang="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7701B573-A19C-98D3-1A35-A654BD0629B4}"/>
              </a:ext>
            </a:extLst>
          </p:cNvPr>
          <p:cNvGrpSpPr/>
          <p:nvPr/>
        </p:nvGrpSpPr>
        <p:grpSpPr>
          <a:xfrm>
            <a:off x="1271665" y="1746911"/>
            <a:ext cx="9663079" cy="4625498"/>
            <a:chOff x="1271665" y="1746911"/>
            <a:chExt cx="9663079" cy="4625498"/>
          </a:xfrm>
        </p:grpSpPr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28507359-1941-18C2-FC75-4A5741F3E287}"/>
                </a:ext>
              </a:extLst>
            </p:cNvPr>
            <p:cNvSpPr txBox="1"/>
            <p:nvPr/>
          </p:nvSpPr>
          <p:spPr>
            <a:xfrm>
              <a:off x="3196024" y="3996262"/>
              <a:ext cx="6729026" cy="1556902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1200" cap="none" spc="509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项 目 名 称：*********机制研究（例）</a:t>
              </a:r>
            </a:p>
            <a:p>
              <a:pPr marL="0" marR="0" lvl="0" indent="0" algn="l" defTabSz="4572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1200" cap="none" spc="509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项目负责人： ***</a:t>
              </a:r>
              <a:br>
                <a:rPr kumimoji="0" lang="zh-CN" altLang="en-US" sz="2400" b="1" i="0" u="none" strike="noStrike" kern="1200" cap="none" spc="509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</a:br>
              <a:r>
                <a:rPr kumimoji="0" lang="zh-CN" altLang="en-US" sz="2400" b="1" i="0" u="none" strike="noStrike" kern="1200" cap="none" spc="509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项 目 来 源 </a:t>
              </a:r>
              <a:r>
                <a:rPr kumimoji="0" lang="en-US" altLang="zh-CN" sz="2400" b="1" i="0" u="none" strike="noStrike" kern="1200" cap="none" spc="509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:  ***</a:t>
              </a:r>
            </a:p>
            <a:p>
              <a:pPr marL="0" marR="0" lvl="0" indent="0" algn="l" defTabSz="4572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2400" b="1" i="0" u="none" strike="noStrike" kern="1200" cap="none" spc="509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082562">
                        <a:shade val="30000"/>
                        <a:satMod val="115000"/>
                      </a:srgbClr>
                    </a:gs>
                    <a:gs pos="50000">
                      <a:srgbClr val="082562">
                        <a:shade val="67500"/>
                        <a:satMod val="115000"/>
                      </a:srgbClr>
                    </a:gs>
                    <a:gs pos="100000">
                      <a:srgbClr val="082562">
                        <a:shade val="100000"/>
                        <a:satMod val="115000"/>
                      </a:srgbClr>
                    </a:gs>
                  </a:gsLst>
                  <a:lin ang="0" scaled="1"/>
                  <a:tileRect/>
                </a:gra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  <a:p>
              <a:pPr marL="0" marR="0" lvl="0" indent="0" algn="l" defTabSz="4572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2400" b="1" i="0" u="none" strike="noStrike" kern="1200" cap="none" spc="509" normalizeH="0" baseline="0" noProof="0" dirty="0">
                <a:ln>
                  <a:noFill/>
                </a:ln>
                <a:solidFill>
                  <a:srgbClr val="08256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1FEFF803-4924-62E4-1890-58D320978293}"/>
                </a:ext>
              </a:extLst>
            </p:cNvPr>
            <p:cNvSpPr/>
            <p:nvPr/>
          </p:nvSpPr>
          <p:spPr>
            <a:xfrm>
              <a:off x="1271665" y="2634980"/>
              <a:ext cx="9663079" cy="830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155327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4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报告完毕，恳请指导！</a:t>
              </a:r>
            </a:p>
          </p:txBody>
        </p: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id="{3095D916-F7EA-5196-B181-DCFD13D3A164}"/>
                </a:ext>
              </a:extLst>
            </p:cNvPr>
            <p:cNvSpPr txBox="1"/>
            <p:nvPr/>
          </p:nvSpPr>
          <p:spPr>
            <a:xfrm>
              <a:off x="4685527" y="5711740"/>
              <a:ext cx="2820931" cy="660669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900" b="1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effectLst/>
                  <a:uLnTx/>
                  <a:uFillTx/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</a:rPr>
                <a:t>〈</a:t>
              </a:r>
              <a:r>
                <a:rPr kumimoji="0" lang="zh-CN" altLang="en-US" sz="1900" b="1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effectLst/>
                  <a:uLnTx/>
                  <a:uFillTx/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科技部</a:t>
              </a:r>
              <a:r>
                <a:rPr kumimoji="0" lang="en-US" altLang="zh-CN" sz="1900" b="1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effectLst/>
                  <a:uLnTx/>
                  <a:uFillTx/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 </a:t>
              </a:r>
              <a:r>
                <a:rPr kumimoji="0" lang="zh-CN" altLang="en-US" sz="1900" b="1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effectLst/>
                  <a:uLnTx/>
                  <a:uFillTx/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计划科</a:t>
              </a:r>
              <a:r>
                <a:rPr kumimoji="0" lang="en-US" altLang="zh-CN" sz="1900" b="1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effectLst/>
                  <a:uLnTx/>
                  <a:uFillTx/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 </a:t>
              </a:r>
              <a:r>
                <a:rPr kumimoji="0" lang="zh-CN" altLang="en-US" sz="1900" b="1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effectLst/>
                  <a:uLnTx/>
                  <a:uFillTx/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制</a:t>
              </a:r>
              <a:r>
                <a:rPr kumimoji="0" lang="zh-CN" altLang="en-US" sz="1900" b="1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effectLst/>
                  <a:uLnTx/>
                  <a:uFillTx/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</a:rPr>
                <a:t>〉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900" b="1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effectLst/>
                  <a:uLnTx/>
                  <a:uFillTx/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202</a:t>
              </a:r>
              <a:r>
                <a:rPr kumimoji="0" lang="en-US" altLang="zh-CN" sz="1900" b="1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effectLst/>
                  <a:uLnTx/>
                  <a:uFillTx/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3</a:t>
              </a:r>
              <a:r>
                <a:rPr kumimoji="0" lang="zh-CN" altLang="en-US" sz="1900" b="1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effectLst/>
                  <a:uLnTx/>
                  <a:uFillTx/>
                  <a:latin typeface="华文楷体" panose="02010600040101010101" charset="-122"/>
                  <a:ea typeface="华文楷体" panose="02010600040101010101" charset="-122"/>
                  <a:cs typeface="华文楷体" panose="02010600040101010101" charset="-122"/>
                  <a:sym typeface="+mn-ea"/>
                </a:rPr>
                <a:t>年12月</a:t>
              </a:r>
              <a:endParaRPr kumimoji="0" lang="zh-CN" altLang="en-US" sz="1900" b="1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082562">
                        <a:shade val="30000"/>
                        <a:satMod val="115000"/>
                      </a:srgbClr>
                    </a:gs>
                    <a:gs pos="50000">
                      <a:srgbClr val="082562">
                        <a:shade val="67500"/>
                        <a:satMod val="115000"/>
                      </a:srgbClr>
                    </a:gs>
                    <a:gs pos="100000">
                      <a:srgbClr val="082562">
                        <a:shade val="100000"/>
                        <a:satMod val="115000"/>
                      </a:srgbClr>
                    </a:gs>
                  </a:gsLst>
                  <a:lin ang="0" scaled="1"/>
                  <a:tileRect/>
                </a:gradFill>
                <a:effectLst/>
                <a:uLnTx/>
                <a:uFillTx/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9B382EEC-ED02-EE99-9043-DDD00764B73D}"/>
                </a:ext>
              </a:extLst>
            </p:cNvPr>
            <p:cNvSpPr/>
            <p:nvPr/>
          </p:nvSpPr>
          <p:spPr>
            <a:xfrm>
              <a:off x="1924044" y="1746911"/>
              <a:ext cx="8343907" cy="46166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9050">
              <a:noFill/>
            </a:ln>
          </p:spPr>
          <p:txBody>
            <a:bodyPr wrap="square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2023</a:t>
              </a:r>
              <a:r>
                <a: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082562">
                          <a:shade val="30000"/>
                          <a:satMod val="115000"/>
                        </a:srgbClr>
                      </a:gs>
                      <a:gs pos="50000">
                        <a:srgbClr val="082562">
                          <a:shade val="67500"/>
                          <a:satMod val="115000"/>
                        </a:srgbClr>
                      </a:gs>
                      <a:gs pos="100000">
                        <a:srgbClr val="082562">
                          <a:shade val="100000"/>
                          <a:satMod val="115000"/>
                        </a:srgbClr>
                      </a:gs>
                    </a:gsLst>
                    <a:lin ang="0" scaled="1"/>
                    <a:tileRect/>
                  </a:gra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年度四川大学华西医院纵向项目学术检查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9154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PP_MARK_KEY" val="8c2ebf98-13b9-48de-8d03-381ecae77de0"/>
  <p:tag name="COMMONDATA" val="eyJoZGlkIjoiZjI1ZDgzNjczYTMxZGI5NTAzYmFmNjlmMTI1ZmE4NmY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e66db5a3-d98d-44f9-8572-346a5612a6a7}"/>
  <p:tag name="TABLE_ENDDRAG_ORIGIN_RECT" val="888*380"/>
  <p:tag name="TABLE_ENDDRAG_RECT" val="36*78*888*380"/>
  <p:tag name="TABLE_SKINIDX" val="1"/>
  <p:tag name="TABLE_COLORIDX" val="h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自定义 15">
      <a:dk1>
        <a:sysClr val="windowText" lastClr="000000"/>
      </a:dk1>
      <a:lt1>
        <a:sysClr val="window" lastClr="FFFFFF"/>
      </a:lt1>
      <a:dk2>
        <a:srgbClr val="003BC0"/>
      </a:dk2>
      <a:lt2>
        <a:srgbClr val="0070C0"/>
      </a:lt2>
      <a:accent1>
        <a:srgbClr val="0070C0"/>
      </a:accent1>
      <a:accent2>
        <a:srgbClr val="00B0F0"/>
      </a:accent2>
      <a:accent3>
        <a:srgbClr val="00B0F0"/>
      </a:accent3>
      <a:accent4>
        <a:srgbClr val="7F7F7F"/>
      </a:accent4>
      <a:accent5>
        <a:srgbClr val="7F7F7F"/>
      </a:accent5>
      <a:accent6>
        <a:srgbClr val="262626"/>
      </a:accent6>
      <a:hlink>
        <a:srgbClr val="262626"/>
      </a:hlink>
      <a:folHlink>
        <a:srgbClr val="7F7F7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lIns="99212" tIns="49606" rIns="99212" bIns="49606" rtlCol="0">
        <a:spAutoFit/>
      </a:bodyPr>
      <a:lstStyle>
        <a:defPPr marL="309880" indent="-309880">
          <a:lnSpc>
            <a:spcPct val="120000"/>
          </a:lnSpc>
          <a:buFont typeface="Wingdings" panose="05000000000000000000" pitchFamily="2" charset="2"/>
          <a:buChar char="l"/>
          <a:defRPr sz="1300" dirty="0">
            <a:solidFill>
              <a:schemeClr val="accent6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231</TotalTime>
  <Words>360</Words>
  <Application>Microsoft Macintosh PowerPoint</Application>
  <PresentationFormat>宽屏</PresentationFormat>
  <Paragraphs>68</Paragraphs>
  <Slides>17</Slides>
  <Notes>12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17</vt:i4>
      </vt:variant>
    </vt:vector>
  </HeadingPairs>
  <TitlesOfParts>
    <vt:vector size="28" baseType="lpstr">
      <vt:lpstr>Arial</vt:lpstr>
      <vt:lpstr>等线</vt:lpstr>
      <vt:lpstr>Calibri</vt:lpstr>
      <vt:lpstr>微软雅黑 Light</vt:lpstr>
      <vt:lpstr>微软雅黑</vt:lpstr>
      <vt:lpstr>微软雅黑</vt:lpstr>
      <vt:lpstr>Calibri Light</vt:lpstr>
      <vt:lpstr>华文楷体</vt:lpstr>
      <vt:lpstr>Office 主题​​</vt:lpstr>
      <vt:lpstr>1_Office 主题​​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User</dc:creator>
  <cp:lastModifiedBy>d626</cp:lastModifiedBy>
  <cp:revision>999</cp:revision>
  <dcterms:created xsi:type="dcterms:W3CDTF">2021-10-18T05:47:00Z</dcterms:created>
  <dcterms:modified xsi:type="dcterms:W3CDTF">2023-11-13T07:25:39Z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8E4ADE756A0B47C78744CDE17E664486</vt:lpwstr>
  </property>
  <property fmtid="{D5CDD505-2E9C-101B-9397-08002B2CF9AE}" pid="3" name="KSOProductBuildVer">
    <vt:lpwstr>2052-11.1.0.12763</vt:lpwstr>
  </property>
</Properties>
</file>