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4"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33" d="100"/>
          <a:sy n="33" d="100"/>
        </p:scale>
        <p:origin x="1016"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2CC372-EDBF-3797-84BC-BEC714C8F3C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6C148EB1-8E06-89E0-2248-B1A138E0F1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A8504167-8050-5252-F317-2605D34A789A}"/>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D4F7AA40-09F0-1771-9F82-8A619D19050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C8B3188-01BB-C461-7FCA-A73E5395CC24}"/>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3795390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8094B73-0C29-1B49-D11E-5EAAF544974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5098AAB-4E59-AB8E-30AC-CA1B830E85D4}"/>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28EE8F-6F99-9449-B3B4-17052547E1B0}"/>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E36D6ECA-0F54-A5D5-7FD2-10B14822E87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80A4DD6-2715-5BAD-C3D6-7F2FAF6E4BEF}"/>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2913408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3B3E068-A77F-B287-0C71-D18AB13E741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0CA227F7-21F2-4C27-B091-9608D4363E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BF5AFFA4-E7AE-0D5F-6C5F-696FFEAB41A9}"/>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EAD39E93-34BA-4617-F6CD-71903541E39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B7FE463-FF18-4F4F-A1FD-0392D3881149}"/>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850387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A66C38-15A2-81E6-EBE1-BF3239A51C5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350EBEE-55B2-3C64-B349-50711A6E5D52}"/>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7AFFF31C-FCB7-0962-CE04-95F4A5D014E1}"/>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F6C350C-36CA-BA6A-A625-DCBB54E49466}"/>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6" name="页脚占位符 5">
            <a:extLst>
              <a:ext uri="{FF2B5EF4-FFF2-40B4-BE49-F238E27FC236}">
                <a16:creationId xmlns:a16="http://schemas.microsoft.com/office/drawing/2014/main" id="{7CA49257-8E48-C2F3-798F-C6BDD31BF07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90ABB0B-0840-A17A-52BF-2D1812493C95}"/>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1109306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176ABC3-45EE-73BC-2668-32039EDE9B55}"/>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D93007B7-60D6-67CE-3671-F0992A8693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253D2A70-E41D-26E9-CE8B-FA345FF743F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7993006-DC3E-A790-8C62-F395B3D737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25B1F108-26CB-83EA-9904-9100C912B3E6}"/>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6AFDA677-7A22-C403-95A4-0525F1AADC38}"/>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8" name="页脚占位符 7">
            <a:extLst>
              <a:ext uri="{FF2B5EF4-FFF2-40B4-BE49-F238E27FC236}">
                <a16:creationId xmlns:a16="http://schemas.microsoft.com/office/drawing/2014/main" id="{636BF744-BB9C-3446-FC66-45ADA9B8E20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019F9E78-1F04-2E43-E22E-5BD2842A752E}"/>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1103847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A54FF2-744B-7FE8-29E9-338AD6A46A6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7E2DE6EB-85F8-240B-33B5-22396B99D23B}"/>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4" name="页脚占位符 3">
            <a:extLst>
              <a:ext uri="{FF2B5EF4-FFF2-40B4-BE49-F238E27FC236}">
                <a16:creationId xmlns:a16="http://schemas.microsoft.com/office/drawing/2014/main" id="{E8015150-036B-6A98-E002-A41D286CA6F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9F3B64B-F440-B644-2138-D1EFAD339D6D}"/>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1778313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3221D2F-CB79-0462-3718-0EF92452AD60}"/>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3" name="页脚占位符 2">
            <a:extLst>
              <a:ext uri="{FF2B5EF4-FFF2-40B4-BE49-F238E27FC236}">
                <a16:creationId xmlns:a16="http://schemas.microsoft.com/office/drawing/2014/main" id="{6F38409F-52D1-AD0A-E986-FB2CE6469AE1}"/>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1B81F8EB-4FC6-B822-D896-A638788F1934}"/>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4154494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66F77D9-D4BC-4B7E-2C7F-C506DBCC5DD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6B9DB34-EB3B-869D-1617-D8DF809A6D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1363F308-0209-113F-E578-168E7459C3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C9FE99D9-E5C3-3C5C-FBEF-D9986A00BE3B}"/>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6" name="页脚占位符 5">
            <a:extLst>
              <a:ext uri="{FF2B5EF4-FFF2-40B4-BE49-F238E27FC236}">
                <a16:creationId xmlns:a16="http://schemas.microsoft.com/office/drawing/2014/main" id="{1F545BE5-5AB5-7408-5626-3D886413E00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25F4BC5-23D8-EF36-57C0-D1980D363F87}"/>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742295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BB3F668-6129-94A0-DC68-F3BDBC45C98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BE0E794-3EAE-40BC-7309-A490F2588F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DACAB75-38E0-06C1-A215-48C36E89F7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9B8F96D2-34C4-ABAA-14D8-BBFE23697F79}"/>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6" name="页脚占位符 5">
            <a:extLst>
              <a:ext uri="{FF2B5EF4-FFF2-40B4-BE49-F238E27FC236}">
                <a16:creationId xmlns:a16="http://schemas.microsoft.com/office/drawing/2014/main" id="{34901538-FDB1-5B1D-482D-8C5B5E8CD8C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A8C346C-BDB8-6CE6-B9D0-B93303439801}"/>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1929004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B052D3B-93AF-3B38-9DBB-CAB564F9AD3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A557DE1C-79BE-6204-C2F2-5D41EF7B04F5}"/>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0FB1D85-EEC5-FFCB-CE99-F5CDEE894A80}"/>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F6CBD48D-8BEA-746B-9227-437907D2C4B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730A854-E405-27B7-F1EE-E7DC2D2C68B2}"/>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2070864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49D9686-6E9C-BC44-4AFB-3D07FC64BC3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75BD13BE-F616-931A-EB96-521BA7B6B91E}"/>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419D56D-3290-0A14-6EA7-9A9CB6D18593}"/>
              </a:ext>
            </a:extLst>
          </p:cNvPr>
          <p:cNvSpPr>
            <a:spLocks noGrp="1"/>
          </p:cNvSpPr>
          <p:nvPr>
            <p:ph type="dt" sz="half" idx="10"/>
          </p:nvPr>
        </p:nvSpPr>
        <p:spPr/>
        <p:txBody>
          <a:body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FA6FB82E-8B51-0FA9-2545-411EAB06AFF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0F65586-9CF6-204E-3713-1358E8576DB8}"/>
              </a:ext>
            </a:extLst>
          </p:cNvPr>
          <p:cNvSpPr>
            <a:spLocks noGrp="1"/>
          </p:cNvSpPr>
          <p:nvPr>
            <p:ph type="sldNum" sz="quarter" idx="12"/>
          </p:nvPr>
        </p:nvSpPr>
        <p:spPr/>
        <p:txBody>
          <a:body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2314942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C4D1A52B-892B-0426-B418-9F089F2FDA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E6423B7-E005-6D6C-5BE9-60A8EB50F0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F50B64B-E473-27DA-8521-7AD562BCE7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72B304-F97F-4691-AE96-C5CDFEEE1DC5}" type="datetimeFigureOut">
              <a:rPr lang="zh-CN" altLang="en-US" smtClean="0"/>
              <a:t>2024/5/31</a:t>
            </a:fld>
            <a:endParaRPr lang="zh-CN" altLang="en-US"/>
          </a:p>
        </p:txBody>
      </p:sp>
      <p:sp>
        <p:nvSpPr>
          <p:cNvPr id="5" name="页脚占位符 4">
            <a:extLst>
              <a:ext uri="{FF2B5EF4-FFF2-40B4-BE49-F238E27FC236}">
                <a16:creationId xmlns:a16="http://schemas.microsoft.com/office/drawing/2014/main" id="{758B2B30-60AE-3E2B-C8DA-6D306E5C88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607F4B2-BD7C-8E10-F90D-4A99456F94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F7801-8F07-4162-955D-38F8C11EC915}" type="slidenum">
              <a:rPr lang="zh-CN" altLang="en-US" smtClean="0"/>
              <a:t>‹#›</a:t>
            </a:fld>
            <a:endParaRPr lang="zh-CN" altLang="en-US"/>
          </a:p>
        </p:txBody>
      </p:sp>
    </p:spTree>
    <p:extLst>
      <p:ext uri="{BB962C8B-B14F-4D97-AF65-F5344CB8AC3E}">
        <p14:creationId xmlns:p14="http://schemas.microsoft.com/office/powerpoint/2010/main" val="912103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C184701-50C6-F7D0-EB39-433C0E9CC913}"/>
              </a:ext>
            </a:extLst>
          </p:cNvPr>
          <p:cNvSpPr>
            <a:spLocks noGrp="1"/>
          </p:cNvSpPr>
          <p:nvPr>
            <p:ph type="ctrTitle"/>
          </p:nvPr>
        </p:nvSpPr>
        <p:spPr>
          <a:xfrm>
            <a:off x="1729648" y="758807"/>
            <a:ext cx="8732704" cy="2387600"/>
          </a:xfrm>
        </p:spPr>
        <p:txBody>
          <a:bodyPr>
            <a:normAutofit/>
          </a:bodyPr>
          <a:lstStyle/>
          <a:p>
            <a:pPr>
              <a:lnSpc>
                <a:spcPct val="120000"/>
              </a:lnSpc>
            </a:pPr>
            <a:r>
              <a:rPr lang="zh-CN" altLang="en-US" sz="4800" b="1" dirty="0">
                <a:latin typeface="微软雅黑" panose="020B0503020204020204" pitchFamily="34" charset="-122"/>
                <a:ea typeface="微软雅黑" panose="020B0503020204020204" pitchFamily="34" charset="-122"/>
              </a:rPr>
              <a:t>科技厅系统项目负责人账号注册及实名</a:t>
            </a:r>
            <a:r>
              <a:rPr lang="zh-CN" altLang="en-US" sz="4800" b="1">
                <a:latin typeface="微软雅黑" panose="020B0503020204020204" pitchFamily="34" charset="-122"/>
                <a:ea typeface="微软雅黑" panose="020B0503020204020204" pitchFamily="34" charset="-122"/>
              </a:rPr>
              <a:t>认证流程</a:t>
            </a:r>
            <a:endParaRPr lang="zh-CN" altLang="en-US" sz="4800" b="1" dirty="0">
              <a:latin typeface="微软雅黑" panose="020B0503020204020204" pitchFamily="34" charset="-122"/>
              <a:ea typeface="微软雅黑" panose="020B0503020204020204" pitchFamily="34" charset="-122"/>
            </a:endParaRPr>
          </a:p>
        </p:txBody>
      </p:sp>
      <p:sp>
        <p:nvSpPr>
          <p:cNvPr id="3" name="副标题 2">
            <a:extLst>
              <a:ext uri="{FF2B5EF4-FFF2-40B4-BE49-F238E27FC236}">
                <a16:creationId xmlns:a16="http://schemas.microsoft.com/office/drawing/2014/main" id="{A35F136A-07EF-364C-FDBE-CC92D4856E24}"/>
              </a:ext>
            </a:extLst>
          </p:cNvPr>
          <p:cNvSpPr>
            <a:spLocks noGrp="1"/>
          </p:cNvSpPr>
          <p:nvPr>
            <p:ph type="subTitle" idx="1"/>
          </p:nvPr>
        </p:nvSpPr>
        <p:spPr>
          <a:xfrm>
            <a:off x="1524000" y="3602038"/>
            <a:ext cx="9144000" cy="474203"/>
          </a:xfrm>
        </p:spPr>
        <p:txBody>
          <a:bodyPr/>
          <a:lstStyle/>
          <a:p>
            <a:r>
              <a:rPr lang="zh-CN" altLang="en-US" b="1" dirty="0">
                <a:latin typeface="微软雅黑" panose="020B0503020204020204" pitchFamily="34" charset="-122"/>
                <a:ea typeface="微软雅黑" panose="020B0503020204020204" pitchFamily="34" charset="-122"/>
              </a:rPr>
              <a:t>项目负责人、二级单位管理员、承担单位管理员可参考</a:t>
            </a:r>
          </a:p>
        </p:txBody>
      </p:sp>
    </p:spTree>
    <p:extLst>
      <p:ext uri="{BB962C8B-B14F-4D97-AF65-F5344CB8AC3E}">
        <p14:creationId xmlns:p14="http://schemas.microsoft.com/office/powerpoint/2010/main" val="736852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4D6E55BC-FC89-8688-0DBA-4A213F52AA75}"/>
              </a:ext>
            </a:extLst>
          </p:cNvPr>
          <p:cNvPicPr>
            <a:picLocks noChangeAspect="1"/>
          </p:cNvPicPr>
          <p:nvPr/>
        </p:nvPicPr>
        <p:blipFill>
          <a:blip r:embed="rId2"/>
          <a:stretch>
            <a:fillRect/>
          </a:stretch>
        </p:blipFill>
        <p:spPr>
          <a:xfrm>
            <a:off x="533823" y="620948"/>
            <a:ext cx="11124354" cy="5616104"/>
          </a:xfrm>
          <a:prstGeom prst="rect">
            <a:avLst/>
          </a:prstGeom>
          <a:ln>
            <a:solidFill>
              <a:schemeClr val="tx1"/>
            </a:solidFill>
          </a:ln>
        </p:spPr>
      </p:pic>
    </p:spTree>
    <p:extLst>
      <p:ext uri="{BB962C8B-B14F-4D97-AF65-F5344CB8AC3E}">
        <p14:creationId xmlns:p14="http://schemas.microsoft.com/office/powerpoint/2010/main" val="2472031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A84C798B-4B5B-76C0-524F-EEA4D02C2620}"/>
              </a:ext>
            </a:extLst>
          </p:cNvPr>
          <p:cNvPicPr>
            <a:picLocks noChangeAspect="1"/>
          </p:cNvPicPr>
          <p:nvPr/>
        </p:nvPicPr>
        <p:blipFill>
          <a:blip r:embed="rId2"/>
          <a:stretch>
            <a:fillRect/>
          </a:stretch>
        </p:blipFill>
        <p:spPr>
          <a:xfrm>
            <a:off x="323553" y="955548"/>
            <a:ext cx="11544893" cy="4946904"/>
          </a:xfrm>
          <a:prstGeom prst="rect">
            <a:avLst/>
          </a:prstGeom>
          <a:ln>
            <a:solidFill>
              <a:schemeClr val="accent1"/>
            </a:solidFill>
          </a:ln>
        </p:spPr>
      </p:pic>
    </p:spTree>
    <p:extLst>
      <p:ext uri="{BB962C8B-B14F-4D97-AF65-F5344CB8AC3E}">
        <p14:creationId xmlns:p14="http://schemas.microsoft.com/office/powerpoint/2010/main" val="2016111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7BBAC8DA-C1DD-63F0-D818-4575B61D6E7C}"/>
              </a:ext>
            </a:extLst>
          </p:cNvPr>
          <p:cNvPicPr>
            <a:picLocks noChangeAspect="1"/>
          </p:cNvPicPr>
          <p:nvPr/>
        </p:nvPicPr>
        <p:blipFill>
          <a:blip r:embed="rId2"/>
          <a:stretch>
            <a:fillRect/>
          </a:stretch>
        </p:blipFill>
        <p:spPr>
          <a:xfrm>
            <a:off x="406107" y="914271"/>
            <a:ext cx="11379785" cy="5029458"/>
          </a:xfrm>
          <a:prstGeom prst="rect">
            <a:avLst/>
          </a:prstGeom>
          <a:ln>
            <a:solidFill>
              <a:schemeClr val="accent1"/>
            </a:solidFill>
          </a:ln>
        </p:spPr>
      </p:pic>
    </p:spTree>
    <p:extLst>
      <p:ext uri="{BB962C8B-B14F-4D97-AF65-F5344CB8AC3E}">
        <p14:creationId xmlns:p14="http://schemas.microsoft.com/office/powerpoint/2010/main" val="2000584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AB61CF3-ABD5-58D8-3E48-0EAEB88E5CDC}"/>
              </a:ext>
            </a:extLst>
          </p:cNvPr>
          <p:cNvPicPr>
            <a:picLocks noChangeAspect="1"/>
          </p:cNvPicPr>
          <p:nvPr/>
        </p:nvPicPr>
        <p:blipFill>
          <a:blip r:embed="rId2"/>
          <a:stretch>
            <a:fillRect/>
          </a:stretch>
        </p:blipFill>
        <p:spPr>
          <a:xfrm>
            <a:off x="333079" y="955548"/>
            <a:ext cx="11525842" cy="4946904"/>
          </a:xfrm>
          <a:prstGeom prst="rect">
            <a:avLst/>
          </a:prstGeom>
          <a:ln>
            <a:solidFill>
              <a:schemeClr val="accent1"/>
            </a:solidFill>
          </a:ln>
        </p:spPr>
      </p:pic>
    </p:spTree>
    <p:extLst>
      <p:ext uri="{BB962C8B-B14F-4D97-AF65-F5344CB8AC3E}">
        <p14:creationId xmlns:p14="http://schemas.microsoft.com/office/powerpoint/2010/main" val="3569001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21627B05-5809-148C-E382-ADF152AD3842}"/>
              </a:ext>
            </a:extLst>
          </p:cNvPr>
          <p:cNvPicPr>
            <a:picLocks noChangeAspect="1"/>
          </p:cNvPicPr>
          <p:nvPr/>
        </p:nvPicPr>
        <p:blipFill>
          <a:blip r:embed="rId2"/>
          <a:stretch>
            <a:fillRect/>
          </a:stretch>
        </p:blipFill>
        <p:spPr>
          <a:xfrm>
            <a:off x="545815" y="1311166"/>
            <a:ext cx="11100370" cy="4235668"/>
          </a:xfrm>
          <a:prstGeom prst="rect">
            <a:avLst/>
          </a:prstGeom>
          <a:ln>
            <a:solidFill>
              <a:schemeClr val="accent1"/>
            </a:solidFill>
          </a:ln>
        </p:spPr>
      </p:pic>
    </p:spTree>
    <p:extLst>
      <p:ext uri="{BB962C8B-B14F-4D97-AF65-F5344CB8AC3E}">
        <p14:creationId xmlns:p14="http://schemas.microsoft.com/office/powerpoint/2010/main" val="3435685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3E7F9A23-869C-68C4-4DBF-3ACB6A4DA408}"/>
              </a:ext>
            </a:extLst>
          </p:cNvPr>
          <p:cNvPicPr>
            <a:picLocks noChangeAspect="1"/>
          </p:cNvPicPr>
          <p:nvPr/>
        </p:nvPicPr>
        <p:blipFill>
          <a:blip r:embed="rId2"/>
          <a:stretch>
            <a:fillRect/>
          </a:stretch>
        </p:blipFill>
        <p:spPr>
          <a:xfrm>
            <a:off x="936360" y="1193692"/>
            <a:ext cx="10319280" cy="4191215"/>
          </a:xfrm>
          <a:prstGeom prst="rect">
            <a:avLst/>
          </a:prstGeom>
          <a:ln>
            <a:solidFill>
              <a:schemeClr val="accent1"/>
            </a:solidFill>
          </a:ln>
        </p:spPr>
      </p:pic>
    </p:spTree>
    <p:extLst>
      <p:ext uri="{BB962C8B-B14F-4D97-AF65-F5344CB8AC3E}">
        <p14:creationId xmlns:p14="http://schemas.microsoft.com/office/powerpoint/2010/main" val="1525373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098A4134-F8C0-C608-07B1-E681EACED451}"/>
              </a:ext>
            </a:extLst>
          </p:cNvPr>
          <p:cNvPicPr>
            <a:picLocks noChangeAspect="1"/>
          </p:cNvPicPr>
          <p:nvPr/>
        </p:nvPicPr>
        <p:blipFill>
          <a:blip r:embed="rId2"/>
          <a:stretch>
            <a:fillRect/>
          </a:stretch>
        </p:blipFill>
        <p:spPr>
          <a:xfrm>
            <a:off x="253699" y="1317536"/>
            <a:ext cx="11684601" cy="3435527"/>
          </a:xfrm>
          <a:prstGeom prst="rect">
            <a:avLst/>
          </a:prstGeom>
          <a:ln>
            <a:solidFill>
              <a:schemeClr val="accent1"/>
            </a:solidFill>
          </a:ln>
        </p:spPr>
      </p:pic>
    </p:spTree>
    <p:extLst>
      <p:ext uri="{BB962C8B-B14F-4D97-AF65-F5344CB8AC3E}">
        <p14:creationId xmlns:p14="http://schemas.microsoft.com/office/powerpoint/2010/main" val="937413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BAEDE21-C945-797C-744F-8968542A0960}"/>
              </a:ext>
            </a:extLst>
          </p:cNvPr>
          <p:cNvPicPr>
            <a:picLocks noChangeAspect="1"/>
          </p:cNvPicPr>
          <p:nvPr/>
        </p:nvPicPr>
        <p:blipFill>
          <a:blip r:embed="rId2"/>
          <a:stretch>
            <a:fillRect/>
          </a:stretch>
        </p:blipFill>
        <p:spPr>
          <a:xfrm>
            <a:off x="304502" y="1000000"/>
            <a:ext cx="11582995" cy="4858000"/>
          </a:xfrm>
          <a:prstGeom prst="rect">
            <a:avLst/>
          </a:prstGeom>
          <a:ln>
            <a:solidFill>
              <a:schemeClr val="accent1"/>
            </a:solidFill>
          </a:ln>
        </p:spPr>
      </p:pic>
    </p:spTree>
    <p:extLst>
      <p:ext uri="{BB962C8B-B14F-4D97-AF65-F5344CB8AC3E}">
        <p14:creationId xmlns:p14="http://schemas.microsoft.com/office/powerpoint/2010/main" val="492162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A1D78BF0-70D6-5BF0-884D-BE96E13A9714}"/>
              </a:ext>
            </a:extLst>
          </p:cNvPr>
          <p:cNvPicPr>
            <a:picLocks noChangeAspect="1"/>
          </p:cNvPicPr>
          <p:nvPr/>
        </p:nvPicPr>
        <p:blipFill>
          <a:blip r:embed="rId2"/>
          <a:stretch>
            <a:fillRect/>
          </a:stretch>
        </p:blipFill>
        <p:spPr>
          <a:xfrm>
            <a:off x="304502" y="923796"/>
            <a:ext cx="11582995" cy="5010407"/>
          </a:xfrm>
          <a:prstGeom prst="rect">
            <a:avLst/>
          </a:prstGeom>
          <a:ln>
            <a:solidFill>
              <a:schemeClr val="accent1"/>
            </a:solidFill>
          </a:ln>
        </p:spPr>
      </p:pic>
    </p:spTree>
    <p:extLst>
      <p:ext uri="{BB962C8B-B14F-4D97-AF65-F5344CB8AC3E}">
        <p14:creationId xmlns:p14="http://schemas.microsoft.com/office/powerpoint/2010/main" val="1967657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7ADF783C-E98E-33F4-039B-40739EBB1042}"/>
              </a:ext>
            </a:extLst>
          </p:cNvPr>
          <p:cNvPicPr>
            <a:picLocks noChangeAspect="1"/>
          </p:cNvPicPr>
          <p:nvPr/>
        </p:nvPicPr>
        <p:blipFill>
          <a:blip r:embed="rId2"/>
          <a:stretch>
            <a:fillRect/>
          </a:stretch>
        </p:blipFill>
        <p:spPr>
          <a:xfrm>
            <a:off x="329903" y="1088904"/>
            <a:ext cx="11532193" cy="4680191"/>
          </a:xfrm>
          <a:prstGeom prst="rect">
            <a:avLst/>
          </a:prstGeom>
          <a:ln>
            <a:solidFill>
              <a:schemeClr val="accent1"/>
            </a:solidFill>
          </a:ln>
        </p:spPr>
      </p:pic>
    </p:spTree>
    <p:extLst>
      <p:ext uri="{BB962C8B-B14F-4D97-AF65-F5344CB8AC3E}">
        <p14:creationId xmlns:p14="http://schemas.microsoft.com/office/powerpoint/2010/main" val="398688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7B01C5E5-1B07-BA38-E58A-91FB6F448E8C}"/>
              </a:ext>
            </a:extLst>
          </p:cNvPr>
          <p:cNvPicPr>
            <a:picLocks noChangeAspect="1"/>
          </p:cNvPicPr>
          <p:nvPr/>
        </p:nvPicPr>
        <p:blipFill>
          <a:blip r:embed="rId2"/>
          <a:stretch>
            <a:fillRect/>
          </a:stretch>
        </p:blipFill>
        <p:spPr>
          <a:xfrm>
            <a:off x="1587406" y="532266"/>
            <a:ext cx="9017188" cy="5793467"/>
          </a:xfrm>
          <a:prstGeom prst="rect">
            <a:avLst/>
          </a:prstGeom>
          <a:ln>
            <a:solidFill>
              <a:schemeClr val="accent1"/>
            </a:solidFill>
          </a:ln>
        </p:spPr>
      </p:pic>
    </p:spTree>
    <p:extLst>
      <p:ext uri="{BB962C8B-B14F-4D97-AF65-F5344CB8AC3E}">
        <p14:creationId xmlns:p14="http://schemas.microsoft.com/office/powerpoint/2010/main" val="1494334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C3D2ECD6-E6E4-E359-A530-F7E418A37107}"/>
              </a:ext>
            </a:extLst>
          </p:cNvPr>
          <p:cNvPicPr>
            <a:picLocks noChangeAspect="1"/>
          </p:cNvPicPr>
          <p:nvPr/>
        </p:nvPicPr>
        <p:blipFill>
          <a:blip r:embed="rId2"/>
          <a:stretch>
            <a:fillRect/>
          </a:stretch>
        </p:blipFill>
        <p:spPr>
          <a:xfrm>
            <a:off x="981248" y="1205400"/>
            <a:ext cx="10229504" cy="3392000"/>
          </a:xfrm>
          <a:prstGeom prst="rect">
            <a:avLst/>
          </a:prstGeom>
          <a:ln>
            <a:solidFill>
              <a:schemeClr val="accent1"/>
            </a:solidFill>
          </a:ln>
        </p:spPr>
      </p:pic>
    </p:spTree>
    <p:extLst>
      <p:ext uri="{BB962C8B-B14F-4D97-AF65-F5344CB8AC3E}">
        <p14:creationId xmlns:p14="http://schemas.microsoft.com/office/powerpoint/2010/main" val="3626022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7121BA79-9714-DA98-7359-0B2390C56C75}"/>
              </a:ext>
            </a:extLst>
          </p:cNvPr>
          <p:cNvPicPr>
            <a:picLocks noChangeAspect="1"/>
          </p:cNvPicPr>
          <p:nvPr/>
        </p:nvPicPr>
        <p:blipFill>
          <a:blip r:embed="rId2"/>
          <a:stretch>
            <a:fillRect/>
          </a:stretch>
        </p:blipFill>
        <p:spPr>
          <a:xfrm>
            <a:off x="825229" y="1244487"/>
            <a:ext cx="10541542" cy="4369025"/>
          </a:xfrm>
          <a:prstGeom prst="rect">
            <a:avLst/>
          </a:prstGeom>
          <a:ln>
            <a:solidFill>
              <a:schemeClr val="accent1"/>
            </a:solidFill>
          </a:ln>
        </p:spPr>
      </p:pic>
    </p:spTree>
    <p:extLst>
      <p:ext uri="{BB962C8B-B14F-4D97-AF65-F5344CB8AC3E}">
        <p14:creationId xmlns:p14="http://schemas.microsoft.com/office/powerpoint/2010/main" val="130936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EA8C2C1-A54E-8A97-E177-6CCCA114BA99}"/>
              </a:ext>
            </a:extLst>
          </p:cNvPr>
          <p:cNvPicPr>
            <a:picLocks noChangeAspect="1"/>
          </p:cNvPicPr>
          <p:nvPr/>
        </p:nvPicPr>
        <p:blipFill>
          <a:blip r:embed="rId2"/>
          <a:stretch>
            <a:fillRect/>
          </a:stretch>
        </p:blipFill>
        <p:spPr>
          <a:xfrm>
            <a:off x="247349" y="1355618"/>
            <a:ext cx="11697301" cy="4146763"/>
          </a:xfrm>
          <a:prstGeom prst="rect">
            <a:avLst/>
          </a:prstGeom>
          <a:ln>
            <a:solidFill>
              <a:schemeClr val="accent1"/>
            </a:solidFill>
          </a:ln>
        </p:spPr>
      </p:pic>
    </p:spTree>
    <p:extLst>
      <p:ext uri="{BB962C8B-B14F-4D97-AF65-F5344CB8AC3E}">
        <p14:creationId xmlns:p14="http://schemas.microsoft.com/office/powerpoint/2010/main" val="4034794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A5E38A64-1BE3-E763-8C21-38975AAF7142}"/>
              </a:ext>
            </a:extLst>
          </p:cNvPr>
          <p:cNvPicPr>
            <a:picLocks noChangeAspect="1"/>
          </p:cNvPicPr>
          <p:nvPr/>
        </p:nvPicPr>
        <p:blipFill>
          <a:blip r:embed="rId2"/>
          <a:stretch>
            <a:fillRect/>
          </a:stretch>
        </p:blipFill>
        <p:spPr>
          <a:xfrm>
            <a:off x="256875" y="1200035"/>
            <a:ext cx="11678250" cy="4457929"/>
          </a:xfrm>
          <a:prstGeom prst="rect">
            <a:avLst/>
          </a:prstGeom>
          <a:ln>
            <a:solidFill>
              <a:schemeClr val="accent1"/>
            </a:solidFill>
          </a:ln>
        </p:spPr>
      </p:pic>
    </p:spTree>
    <p:extLst>
      <p:ext uri="{BB962C8B-B14F-4D97-AF65-F5344CB8AC3E}">
        <p14:creationId xmlns:p14="http://schemas.microsoft.com/office/powerpoint/2010/main" val="2541667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A033FE7A-74C6-1DD2-573B-570997523D96}"/>
              </a:ext>
            </a:extLst>
          </p:cNvPr>
          <p:cNvPicPr>
            <a:picLocks noChangeAspect="1"/>
          </p:cNvPicPr>
          <p:nvPr/>
        </p:nvPicPr>
        <p:blipFill>
          <a:blip r:embed="rId2"/>
          <a:stretch>
            <a:fillRect/>
          </a:stretch>
        </p:blipFill>
        <p:spPr>
          <a:xfrm>
            <a:off x="231473" y="987299"/>
            <a:ext cx="11729053" cy="4883401"/>
          </a:xfrm>
          <a:prstGeom prst="rect">
            <a:avLst/>
          </a:prstGeom>
          <a:ln>
            <a:solidFill>
              <a:schemeClr val="accent1"/>
            </a:solidFill>
          </a:ln>
        </p:spPr>
      </p:pic>
    </p:spTree>
    <p:extLst>
      <p:ext uri="{BB962C8B-B14F-4D97-AF65-F5344CB8AC3E}">
        <p14:creationId xmlns:p14="http://schemas.microsoft.com/office/powerpoint/2010/main" val="2326904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833BBFF8-9479-10F7-DC55-0A94F39E2003}"/>
              </a:ext>
            </a:extLst>
          </p:cNvPr>
          <p:cNvSpPr txBox="1"/>
          <p:nvPr/>
        </p:nvSpPr>
        <p:spPr>
          <a:xfrm>
            <a:off x="1022350" y="1202017"/>
            <a:ext cx="10147300" cy="4486741"/>
          </a:xfrm>
          <a:prstGeom prst="rect">
            <a:avLst/>
          </a:prstGeom>
          <a:noFill/>
        </p:spPr>
        <p:txBody>
          <a:bodyPr wrap="square" rtlCol="0">
            <a:spAutoFit/>
          </a:bodyPr>
          <a:lstStyle/>
          <a:p>
            <a:pPr>
              <a:lnSpc>
                <a:spcPct val="120000"/>
              </a:lnSpc>
            </a:pPr>
            <a:r>
              <a:rPr lang="zh-CN" altLang="en-US" sz="2400" b="1" dirty="0">
                <a:latin typeface="微软雅黑" panose="020B0503020204020204" pitchFamily="34" charset="-122"/>
                <a:ea typeface="微软雅黑" panose="020B0503020204020204" pitchFamily="34" charset="-122"/>
              </a:rPr>
              <a:t>项目负责人账号或评审专家账号认证过程中，可能会被退回或认证失败。</a:t>
            </a:r>
            <a:endParaRPr lang="en-US" altLang="zh-CN" sz="2400" b="1" dirty="0">
              <a:latin typeface="微软雅黑" panose="020B0503020204020204" pitchFamily="34" charset="-122"/>
              <a:ea typeface="微软雅黑" panose="020B0503020204020204" pitchFamily="34" charset="-122"/>
            </a:endParaRPr>
          </a:p>
          <a:p>
            <a:pPr>
              <a:lnSpc>
                <a:spcPct val="120000"/>
              </a:lnSpc>
            </a:pPr>
            <a:endParaRPr lang="en-US" altLang="zh-CN" sz="2400" b="1" dirty="0">
              <a:latin typeface="微软雅黑" panose="020B0503020204020204" pitchFamily="34" charset="-122"/>
              <a:ea typeface="微软雅黑" panose="020B0503020204020204" pitchFamily="34" charset="-122"/>
            </a:endParaRPr>
          </a:p>
          <a:p>
            <a:pPr>
              <a:lnSpc>
                <a:spcPct val="120000"/>
              </a:lnSpc>
            </a:pPr>
            <a:r>
              <a:rPr lang="zh-CN" altLang="en-US" sz="2400" b="1" dirty="0">
                <a:latin typeface="微软雅黑" panose="020B0503020204020204" pitchFamily="34" charset="-122"/>
                <a:ea typeface="微软雅黑" panose="020B0503020204020204" pitchFamily="34" charset="-122"/>
              </a:rPr>
              <a:t>如被退回，请根据退回意见修改后再次提交。</a:t>
            </a:r>
            <a:endParaRPr lang="en-US" altLang="zh-CN" sz="2400" b="1" dirty="0">
              <a:latin typeface="微软雅黑" panose="020B0503020204020204" pitchFamily="34" charset="-122"/>
              <a:ea typeface="微软雅黑" panose="020B0503020204020204" pitchFamily="34" charset="-122"/>
            </a:endParaRPr>
          </a:p>
          <a:p>
            <a:pPr>
              <a:lnSpc>
                <a:spcPct val="120000"/>
              </a:lnSpc>
            </a:pPr>
            <a:endParaRPr lang="en-US" altLang="zh-CN" sz="2400" b="1" dirty="0">
              <a:latin typeface="微软雅黑" panose="020B0503020204020204" pitchFamily="34" charset="-122"/>
              <a:ea typeface="微软雅黑" panose="020B0503020204020204" pitchFamily="34" charset="-122"/>
            </a:endParaRPr>
          </a:p>
          <a:p>
            <a:pPr>
              <a:lnSpc>
                <a:spcPct val="120000"/>
              </a:lnSpc>
            </a:pPr>
            <a:r>
              <a:rPr lang="zh-CN" altLang="en-US" sz="2400" b="1" dirty="0">
                <a:latin typeface="微软雅黑" panose="020B0503020204020204" pitchFamily="34" charset="-122"/>
                <a:ea typeface="微软雅黑" panose="020B0503020204020204" pitchFamily="34" charset="-122"/>
              </a:rPr>
              <a:t>如认证失败，请检查是否符合相应条件，重新修改完善并再次提交。</a:t>
            </a:r>
            <a:endParaRPr lang="en-US" altLang="zh-CN" sz="2400" b="1" dirty="0">
              <a:latin typeface="微软雅黑" panose="020B0503020204020204" pitchFamily="34" charset="-122"/>
              <a:ea typeface="微软雅黑" panose="020B0503020204020204" pitchFamily="34" charset="-122"/>
            </a:endParaRPr>
          </a:p>
          <a:p>
            <a:pPr>
              <a:lnSpc>
                <a:spcPct val="120000"/>
              </a:lnSpc>
            </a:pPr>
            <a:endParaRPr lang="en-US" altLang="zh-CN" sz="2400" b="1" dirty="0">
              <a:latin typeface="微软雅黑" panose="020B0503020204020204" pitchFamily="34" charset="-122"/>
              <a:ea typeface="微软雅黑" panose="020B0503020204020204" pitchFamily="34" charset="-122"/>
            </a:endParaRPr>
          </a:p>
          <a:p>
            <a:pPr>
              <a:lnSpc>
                <a:spcPct val="120000"/>
              </a:lnSpc>
            </a:pPr>
            <a:r>
              <a:rPr lang="zh-CN" altLang="en-US" sz="2400" b="1" dirty="0">
                <a:latin typeface="微软雅黑" panose="020B0503020204020204" pitchFamily="34" charset="-122"/>
                <a:ea typeface="微软雅黑" panose="020B0503020204020204" pitchFamily="34" charset="-122"/>
              </a:rPr>
              <a:t>注：单位管理员可对本单位项目负责人新申请的账号或重新提交实名认证的账号进行审核（医院请使用医院单位管理员账号；各单位科研秘书老师请使用二级单位管理员账号），审核时请注意核实人员信息以及与附件的一致性。</a:t>
            </a:r>
            <a:endParaRPr lang="en-US" altLang="zh-CN"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777518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37BFDD0F-F5F0-81D1-98BC-C76911296E08}"/>
              </a:ext>
            </a:extLst>
          </p:cNvPr>
          <p:cNvPicPr>
            <a:picLocks noChangeAspect="1"/>
          </p:cNvPicPr>
          <p:nvPr/>
        </p:nvPicPr>
        <p:blipFill>
          <a:blip r:embed="rId2"/>
          <a:stretch>
            <a:fillRect/>
          </a:stretch>
        </p:blipFill>
        <p:spPr>
          <a:xfrm>
            <a:off x="256875" y="2164311"/>
            <a:ext cx="11678250" cy="3657788"/>
          </a:xfrm>
          <a:prstGeom prst="rect">
            <a:avLst/>
          </a:prstGeom>
          <a:ln>
            <a:solidFill>
              <a:schemeClr val="accent1"/>
            </a:solidFill>
          </a:ln>
        </p:spPr>
      </p:pic>
      <p:sp>
        <p:nvSpPr>
          <p:cNvPr id="6" name="文本框 5">
            <a:extLst>
              <a:ext uri="{FF2B5EF4-FFF2-40B4-BE49-F238E27FC236}">
                <a16:creationId xmlns:a16="http://schemas.microsoft.com/office/drawing/2014/main" id="{E8C3FA63-940E-FC0E-F239-C5C2669729E8}"/>
              </a:ext>
            </a:extLst>
          </p:cNvPr>
          <p:cNvSpPr txBox="1"/>
          <p:nvPr/>
        </p:nvSpPr>
        <p:spPr>
          <a:xfrm>
            <a:off x="1774390" y="1035901"/>
            <a:ext cx="3793787" cy="523220"/>
          </a:xfrm>
          <a:prstGeom prst="rect">
            <a:avLst/>
          </a:prstGeom>
          <a:noFill/>
        </p:spPr>
        <p:txBody>
          <a:bodyPr wrap="square" rtlCol="0">
            <a:spAutoFit/>
          </a:bodyPr>
          <a:lstStyle/>
          <a:p>
            <a:r>
              <a:rPr lang="zh-CN" altLang="en-US" sz="2800" b="1" dirty="0">
                <a:latin typeface="微软雅黑" panose="020B0503020204020204" pitchFamily="34" charset="-122"/>
                <a:ea typeface="微软雅黑" panose="020B0503020204020204" pitchFamily="34" charset="-122"/>
              </a:rPr>
              <a:t>二级单位管理员界面</a:t>
            </a:r>
          </a:p>
        </p:txBody>
      </p:sp>
    </p:spTree>
    <p:extLst>
      <p:ext uri="{BB962C8B-B14F-4D97-AF65-F5344CB8AC3E}">
        <p14:creationId xmlns:p14="http://schemas.microsoft.com/office/powerpoint/2010/main" val="1628164070"/>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137</Words>
  <Application>Microsoft Office PowerPoint</Application>
  <PresentationFormat>宽屏</PresentationFormat>
  <Paragraphs>10</Paragraphs>
  <Slides>19</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19</vt:i4>
      </vt:variant>
    </vt:vector>
  </HeadingPairs>
  <TitlesOfParts>
    <vt:vector size="24" baseType="lpstr">
      <vt:lpstr>等线</vt:lpstr>
      <vt:lpstr>等线 Light</vt:lpstr>
      <vt:lpstr>微软雅黑</vt:lpstr>
      <vt:lpstr>Arial</vt:lpstr>
      <vt:lpstr>Office 主题​​</vt:lpstr>
      <vt:lpstr>科技厅系统项目负责人账号注册及实名认证流程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xiaoshengt@126.com</dc:creator>
  <cp:lastModifiedBy>xiaoshengt@126.com</cp:lastModifiedBy>
  <cp:revision>20</cp:revision>
  <dcterms:created xsi:type="dcterms:W3CDTF">2024-05-29T01:36:17Z</dcterms:created>
  <dcterms:modified xsi:type="dcterms:W3CDTF">2024-05-31T01:17:17Z</dcterms:modified>
</cp:coreProperties>
</file>