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5" r:id="rId3"/>
    <p:sldId id="257" r:id="rId4"/>
    <p:sldId id="261" r:id="rId5"/>
    <p:sldId id="287" r:id="rId6"/>
    <p:sldId id="258" r:id="rId7"/>
    <p:sldId id="267" r:id="rId8"/>
    <p:sldId id="268" r:id="rId9"/>
    <p:sldId id="269" r:id="rId10"/>
    <p:sldId id="270" r:id="rId11"/>
    <p:sldId id="281" r:id="rId12"/>
    <p:sldId id="263" r:id="rId13"/>
    <p:sldId id="290" r:id="rId14"/>
    <p:sldId id="293" r:id="rId15"/>
    <p:sldId id="294" r:id="rId16"/>
    <p:sldId id="289" r:id="rId17"/>
    <p:sldId id="284" r:id="rId18"/>
    <p:sldId id="298" r:id="rId19"/>
    <p:sldId id="299" r:id="rId20"/>
    <p:sldId id="295" r:id="rId21"/>
    <p:sldId id="296" r:id="rId22"/>
    <p:sldId id="273"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1152" y="-6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9"/>
          <p:cNvSpPr>
            <a:spLocks noGrp="1"/>
          </p:cNvSpPr>
          <p:nvPr>
            <p:ph type="dt" sz="half" idx="10"/>
          </p:nvPr>
        </p:nvSpPr>
        <p:spPr/>
        <p:txBody>
          <a:bodyPr/>
          <a:lstStyle>
            <a:lvl1pPr>
              <a:defRPr/>
            </a:lvl1pPr>
          </a:lstStyle>
          <a:p>
            <a:pPr>
              <a:defRPr/>
            </a:pPr>
            <a:fld id="{3BFF1C76-7824-4EA3-9786-907FC3114006}" type="datetimeFigureOut">
              <a:rPr lang="zh-CN" altLang="en-US"/>
              <a:pPr>
                <a:defRPr/>
              </a:pPr>
              <a:t>2012/6/12</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D8BED86A-8F8E-45DD-91C2-1C98C60A5DF8}"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9"/>
          <p:cNvSpPr>
            <a:spLocks noGrp="1"/>
          </p:cNvSpPr>
          <p:nvPr>
            <p:ph type="dt" sz="half" idx="10"/>
          </p:nvPr>
        </p:nvSpPr>
        <p:spPr/>
        <p:txBody>
          <a:bodyPr/>
          <a:lstStyle>
            <a:lvl1pPr>
              <a:defRPr/>
            </a:lvl1pPr>
          </a:lstStyle>
          <a:p>
            <a:pPr>
              <a:defRPr/>
            </a:pPr>
            <a:fld id="{162D5D2C-2E94-4A4F-A756-BBC0945A9330}" type="datetimeFigureOut">
              <a:rPr lang="zh-CN" altLang="en-US"/>
              <a:pPr>
                <a:defRPr/>
              </a:pPr>
              <a:t>2012/6/12</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661044E7-0E3C-48E7-BAC5-D894C8D35BB9}"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9"/>
          <p:cNvSpPr>
            <a:spLocks noGrp="1"/>
          </p:cNvSpPr>
          <p:nvPr>
            <p:ph type="dt" sz="half" idx="10"/>
          </p:nvPr>
        </p:nvSpPr>
        <p:spPr/>
        <p:txBody>
          <a:bodyPr/>
          <a:lstStyle>
            <a:lvl1pPr>
              <a:defRPr/>
            </a:lvl1pPr>
          </a:lstStyle>
          <a:p>
            <a:pPr>
              <a:defRPr/>
            </a:pPr>
            <a:fld id="{EE49543B-59B1-4C66-A6EF-F554509145D7}" type="datetimeFigureOut">
              <a:rPr lang="zh-CN" altLang="en-US"/>
              <a:pPr>
                <a:defRPr/>
              </a:pPr>
              <a:t>2012/6/12</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92243E56-4837-4016-A609-1A9556CDC991}"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9"/>
          <p:cNvSpPr>
            <a:spLocks noGrp="1"/>
          </p:cNvSpPr>
          <p:nvPr>
            <p:ph type="dt" sz="half" idx="10"/>
          </p:nvPr>
        </p:nvSpPr>
        <p:spPr/>
        <p:txBody>
          <a:bodyPr/>
          <a:lstStyle>
            <a:lvl1pPr>
              <a:defRPr/>
            </a:lvl1pPr>
          </a:lstStyle>
          <a:p>
            <a:pPr>
              <a:defRPr/>
            </a:pPr>
            <a:fld id="{7AD5F3DE-6E17-426B-9F5F-228B4895AC9A}" type="datetimeFigureOut">
              <a:rPr lang="zh-CN" altLang="en-US"/>
              <a:pPr>
                <a:defRPr/>
              </a:pPr>
              <a:t>2012/6/12</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D8B5BB00-5493-46DF-A010-EE51B9DE4578}"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a:t>单击此处编辑母版标题样式</a:t>
            </a:r>
          </a:p>
        </p:txBody>
      </p:sp>
      <p:sp>
        <p:nvSpPr>
          <p:cNvPr id="3" name="内容占位符 2"/>
          <p:cNvSpPr>
            <a:spLocks noGrp="1"/>
          </p:cNvSpPr>
          <p:nvPr>
            <p:ph idx="1"/>
          </p:nvPr>
        </p:nvSpPr>
        <p:spPr>
          <a:xfrm>
            <a:off x="457200" y="1481138"/>
            <a:ext cx="8229600" cy="4525962"/>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9"/>
          <p:cNvSpPr>
            <a:spLocks noGrp="1"/>
          </p:cNvSpPr>
          <p:nvPr>
            <p:ph type="dt" sz="half" idx="10"/>
          </p:nvPr>
        </p:nvSpPr>
        <p:spPr/>
        <p:txBody>
          <a:bodyPr/>
          <a:lstStyle>
            <a:lvl1pPr>
              <a:defRPr/>
            </a:lvl1pPr>
          </a:lstStyle>
          <a:p>
            <a:pPr>
              <a:defRPr/>
            </a:pPr>
            <a:fld id="{FD337DC6-405C-4369-8E5C-8CD45C7B4270}" type="datetimeFigureOut">
              <a:rPr lang="zh-CN" altLang="en-US"/>
              <a:pPr>
                <a:defRPr/>
              </a:pPr>
              <a:t>2012/6/12</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91FC76BB-E054-4938-9182-79115381D314}"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9"/>
          <p:cNvSpPr>
            <a:spLocks noGrp="1"/>
          </p:cNvSpPr>
          <p:nvPr>
            <p:ph type="dt" sz="half" idx="10"/>
          </p:nvPr>
        </p:nvSpPr>
        <p:spPr/>
        <p:txBody>
          <a:bodyPr/>
          <a:lstStyle>
            <a:lvl1pPr>
              <a:defRPr/>
            </a:lvl1pPr>
          </a:lstStyle>
          <a:p>
            <a:pPr>
              <a:defRPr/>
            </a:pPr>
            <a:fld id="{39572F46-B3CD-4250-9A48-73BFD7190CC5}" type="datetimeFigureOut">
              <a:rPr lang="zh-CN" altLang="en-US"/>
              <a:pPr>
                <a:defRPr/>
              </a:pPr>
              <a:t>2012/6/12</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2D297BFF-DACC-4814-9FE3-5EC69354ED8F}"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9"/>
          <p:cNvSpPr>
            <a:spLocks noGrp="1"/>
          </p:cNvSpPr>
          <p:nvPr>
            <p:ph type="dt" sz="half" idx="10"/>
          </p:nvPr>
        </p:nvSpPr>
        <p:spPr/>
        <p:txBody>
          <a:bodyPr/>
          <a:lstStyle>
            <a:lvl1pPr>
              <a:defRPr/>
            </a:lvl1pPr>
          </a:lstStyle>
          <a:p>
            <a:pPr>
              <a:defRPr/>
            </a:pPr>
            <a:fld id="{48D71FB4-00FB-4D90-8076-5A79F71E47B7}" type="datetimeFigureOut">
              <a:rPr lang="zh-CN" altLang="en-US"/>
              <a:pPr>
                <a:defRPr/>
              </a:pPr>
              <a:t>2012/6/12</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CA3DA422-FB9F-4590-A6DC-00E5FB5C28B8}"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9"/>
          <p:cNvSpPr>
            <a:spLocks noGrp="1"/>
          </p:cNvSpPr>
          <p:nvPr>
            <p:ph type="dt" sz="half" idx="10"/>
          </p:nvPr>
        </p:nvSpPr>
        <p:spPr/>
        <p:txBody>
          <a:bodyPr/>
          <a:lstStyle>
            <a:lvl1pPr>
              <a:defRPr/>
            </a:lvl1pPr>
          </a:lstStyle>
          <a:p>
            <a:pPr>
              <a:defRPr/>
            </a:pPr>
            <a:fld id="{66C61BC9-86C4-4853-BBA0-FD1D192AAFF5}" type="datetimeFigureOut">
              <a:rPr lang="zh-CN" altLang="en-US"/>
              <a:pPr>
                <a:defRPr/>
              </a:pPr>
              <a:t>2012/6/12</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CD4F50EA-CD68-4F36-BE36-ECFDA3AB7CD1}"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9"/>
          <p:cNvSpPr>
            <a:spLocks noGrp="1"/>
          </p:cNvSpPr>
          <p:nvPr>
            <p:ph type="dt" sz="half" idx="10"/>
          </p:nvPr>
        </p:nvSpPr>
        <p:spPr/>
        <p:txBody>
          <a:bodyPr/>
          <a:lstStyle>
            <a:lvl1pPr>
              <a:defRPr/>
            </a:lvl1pPr>
          </a:lstStyle>
          <a:p>
            <a:pPr>
              <a:defRPr/>
            </a:pPr>
            <a:fld id="{1506B15E-407E-4063-A5FB-F46B2A1A6B00}" type="datetimeFigureOut">
              <a:rPr lang="zh-CN" altLang="en-US"/>
              <a:pPr>
                <a:defRPr/>
              </a:pPr>
              <a:t>2012/6/12</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6C68F782-0AF1-44A7-97D6-E54446DBB087}"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9"/>
          <p:cNvSpPr>
            <a:spLocks noGrp="1"/>
          </p:cNvSpPr>
          <p:nvPr>
            <p:ph type="dt" sz="half" idx="10"/>
          </p:nvPr>
        </p:nvSpPr>
        <p:spPr/>
        <p:txBody>
          <a:bodyPr/>
          <a:lstStyle>
            <a:lvl1pPr>
              <a:defRPr/>
            </a:lvl1pPr>
          </a:lstStyle>
          <a:p>
            <a:pPr>
              <a:defRPr/>
            </a:pPr>
            <a:fld id="{6EFA8FAB-C110-46CF-B7AA-5F9616DB5060}" type="datetimeFigureOut">
              <a:rPr lang="zh-CN" altLang="en-US"/>
              <a:pPr>
                <a:defRPr/>
              </a:pPr>
              <a:t>2012/6/12</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C2ACB9EF-A702-4F36-83F5-94229589F396}"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9"/>
          <p:cNvSpPr>
            <a:spLocks noGrp="1"/>
          </p:cNvSpPr>
          <p:nvPr>
            <p:ph type="dt" sz="half" idx="10"/>
          </p:nvPr>
        </p:nvSpPr>
        <p:spPr/>
        <p:txBody>
          <a:bodyPr/>
          <a:lstStyle>
            <a:lvl1pPr>
              <a:defRPr/>
            </a:lvl1pPr>
          </a:lstStyle>
          <a:p>
            <a:pPr>
              <a:defRPr/>
            </a:pPr>
            <a:fld id="{47219B71-6A5C-4A50-9118-BEBB7C4AAA20}" type="datetimeFigureOut">
              <a:rPr lang="zh-CN" altLang="en-US"/>
              <a:pPr>
                <a:defRPr/>
              </a:pPr>
              <a:t>2012/6/12</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1910BF21-9A2F-40F1-871F-FC9D401F68EB}"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9"/>
          <p:cNvSpPr>
            <a:spLocks noGrp="1"/>
          </p:cNvSpPr>
          <p:nvPr>
            <p:ph type="dt" sz="half" idx="10"/>
          </p:nvPr>
        </p:nvSpPr>
        <p:spPr/>
        <p:txBody>
          <a:bodyPr/>
          <a:lstStyle>
            <a:lvl1pPr>
              <a:defRPr/>
            </a:lvl1pPr>
          </a:lstStyle>
          <a:p>
            <a:pPr>
              <a:defRPr/>
            </a:pPr>
            <a:fld id="{ACF59319-C7F9-4A24-858E-0763DDA3B917}" type="datetimeFigureOut">
              <a:rPr lang="zh-CN" altLang="en-US"/>
              <a:pPr>
                <a:defRPr/>
              </a:pPr>
              <a:t>2012/6/12</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F17495E5-E40B-4208-BA8A-ED57281BF0BF}"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9"/>
          <p:cNvSpPr>
            <a:spLocks noGrp="1"/>
          </p:cNvSpPr>
          <p:nvPr>
            <p:ph type="dt" sz="half" idx="10"/>
          </p:nvPr>
        </p:nvSpPr>
        <p:spPr/>
        <p:txBody>
          <a:bodyPr/>
          <a:lstStyle>
            <a:lvl1pPr>
              <a:defRPr/>
            </a:lvl1pPr>
          </a:lstStyle>
          <a:p>
            <a:pPr>
              <a:defRPr/>
            </a:pPr>
            <a:fld id="{06D669F5-B182-4549-BDAD-5CD25BAAB8F8}" type="datetimeFigureOut">
              <a:rPr lang="zh-CN" altLang="en-US"/>
              <a:pPr>
                <a:defRPr/>
              </a:pPr>
              <a:t>2012/6/12</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021A54AB-290C-484E-92F6-87D9F702CD70}"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NUL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2" name="任意多边形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4" name="直角三角形 13"/>
          <p:cNvSpPr>
            <a:spLocks/>
          </p:cNvSpPr>
          <p:nvPr/>
        </p:nvSpPr>
        <p:spPr bwMode="auto">
          <a:xfrm>
            <a:off x="-6042" y="5791253"/>
            <a:ext cx="3402314" cy="1080868"/>
          </a:xfrm>
          <a:prstGeom prst="rtTriangle">
            <a:avLst/>
          </a:prstGeom>
          <a:blipFill>
            <a:blip r:embed="rId15">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ea typeface="+mn-ea"/>
              </a:defRPr>
            </a:lvl1pPr>
            <a:extLst/>
          </a:lstStyle>
          <a:p>
            <a:pPr>
              <a:defRPr/>
            </a:pPr>
            <a:fld id="{E3F87D14-F6BE-4A2A-B0E0-A6B21442AE65}" type="datetimeFigureOut">
              <a:rPr lang="zh-CN" altLang="en-US"/>
              <a:pPr>
                <a:defRPr/>
              </a:pPr>
              <a:t>2012/6/12</a:t>
            </a:fld>
            <a:endParaRPr lang="zh-CN" altLang="en-US"/>
          </a:p>
        </p:txBody>
      </p:sp>
      <p:sp>
        <p:nvSpPr>
          <p:cNvPr id="22" name="页脚占位符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ea typeface="+mn-ea"/>
              </a:defRPr>
            </a:lvl1pPr>
            <a:extLst/>
          </a:lstStyle>
          <a:p>
            <a:pPr>
              <a:defRPr/>
            </a:pPr>
            <a:endParaRPr lang="zh-CN" altLang="en-US"/>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ea typeface="+mn-ea"/>
              </a:defRPr>
            </a:lvl1pPr>
            <a:extLst/>
          </a:lstStyle>
          <a:p>
            <a:pPr>
              <a:defRPr/>
            </a:pPr>
            <a:fld id="{201AE8E4-F773-4C9B-A67A-CE39F8F797A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2" r:id="rId2"/>
    <p:sldLayoutId id="2147483671" r:id="rId3"/>
    <p:sldLayoutId id="2147483670" r:id="rId4"/>
    <p:sldLayoutId id="2147483669" r:id="rId5"/>
    <p:sldLayoutId id="2147483668" r:id="rId6"/>
    <p:sldLayoutId id="2147483667" r:id="rId7"/>
    <p:sldLayoutId id="2147483666" r:id="rId8"/>
    <p:sldLayoutId id="2147483665" r:id="rId9"/>
    <p:sldLayoutId id="2147483664" r:id="rId10"/>
    <p:sldLayoutId id="2147483663" r:id="rId11"/>
    <p:sldLayoutId id="2147483662" r:id="rId12"/>
    <p:sldLayoutId id="2147483661" r:id="rId13"/>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Calibri" pitchFamily="34" charset="0"/>
          <a:ea typeface="宋体" charset="-122"/>
        </a:defRPr>
      </a:lvl2pPr>
      <a:lvl3pPr algn="l" rtl="0" eaLnBrk="0" fontAlgn="base" hangingPunct="0">
        <a:spcBef>
          <a:spcPct val="0"/>
        </a:spcBef>
        <a:spcAft>
          <a:spcPct val="0"/>
        </a:spcAft>
        <a:defRPr sz="4100" b="1">
          <a:solidFill>
            <a:schemeClr val="tx2"/>
          </a:solidFill>
          <a:latin typeface="Calibri" pitchFamily="34" charset="0"/>
          <a:ea typeface="宋体" charset="-122"/>
        </a:defRPr>
      </a:lvl3pPr>
      <a:lvl4pPr algn="l" rtl="0" eaLnBrk="0" fontAlgn="base" hangingPunct="0">
        <a:spcBef>
          <a:spcPct val="0"/>
        </a:spcBef>
        <a:spcAft>
          <a:spcPct val="0"/>
        </a:spcAft>
        <a:defRPr sz="4100" b="1">
          <a:solidFill>
            <a:schemeClr val="tx2"/>
          </a:solidFill>
          <a:latin typeface="Calibri" pitchFamily="34" charset="0"/>
          <a:ea typeface="宋体" charset="-122"/>
        </a:defRPr>
      </a:lvl4pPr>
      <a:lvl5pPr algn="l" rtl="0" eaLnBrk="0" fontAlgn="base" hangingPunct="0">
        <a:spcBef>
          <a:spcPct val="0"/>
        </a:spcBef>
        <a:spcAft>
          <a:spcPct val="0"/>
        </a:spcAft>
        <a:defRPr sz="4100" b="1">
          <a:solidFill>
            <a:schemeClr val="tx2"/>
          </a:solidFill>
          <a:latin typeface="Calibri" pitchFamily="34" charset="0"/>
          <a:ea typeface="宋体" charset="-122"/>
        </a:defRPr>
      </a:lvl5pPr>
      <a:lvl6pPr marL="457200" algn="l" rtl="0" fontAlgn="base">
        <a:spcBef>
          <a:spcPct val="0"/>
        </a:spcBef>
        <a:spcAft>
          <a:spcPct val="0"/>
        </a:spcAft>
        <a:defRPr sz="4100" b="1">
          <a:solidFill>
            <a:schemeClr val="tx2"/>
          </a:solidFill>
          <a:latin typeface="Calibri" pitchFamily="34" charset="0"/>
          <a:ea typeface="宋体" charset="-122"/>
        </a:defRPr>
      </a:lvl6pPr>
      <a:lvl7pPr marL="914400" algn="l" rtl="0" fontAlgn="base">
        <a:spcBef>
          <a:spcPct val="0"/>
        </a:spcBef>
        <a:spcAft>
          <a:spcPct val="0"/>
        </a:spcAft>
        <a:defRPr sz="4100" b="1">
          <a:solidFill>
            <a:schemeClr val="tx2"/>
          </a:solidFill>
          <a:latin typeface="Calibri" pitchFamily="34" charset="0"/>
          <a:ea typeface="宋体" charset="-122"/>
        </a:defRPr>
      </a:lvl7pPr>
      <a:lvl8pPr marL="1371600" algn="l" rtl="0" fontAlgn="base">
        <a:spcBef>
          <a:spcPct val="0"/>
        </a:spcBef>
        <a:spcAft>
          <a:spcPct val="0"/>
        </a:spcAft>
        <a:defRPr sz="4100" b="1">
          <a:solidFill>
            <a:schemeClr val="tx2"/>
          </a:solidFill>
          <a:latin typeface="Calibri" pitchFamily="34" charset="0"/>
          <a:ea typeface="宋体" charset="-122"/>
        </a:defRPr>
      </a:lvl8pPr>
      <a:lvl9pPr marL="1828800" algn="l" rtl="0" fontAlgn="base">
        <a:spcBef>
          <a:spcPct val="0"/>
        </a:spcBef>
        <a:spcAft>
          <a:spcPct val="0"/>
        </a:spcAft>
        <a:defRPr sz="4100" b="1">
          <a:solidFill>
            <a:schemeClr val="tx2"/>
          </a:solidFill>
          <a:latin typeface="Calibri" pitchFamily="34" charset="0"/>
          <a:ea typeface="宋体"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eaLnBrk="1" fontAlgn="auto" hangingPunct="1">
              <a:spcAft>
                <a:spcPts val="0"/>
              </a:spcAft>
              <a:defRPr/>
            </a:pPr>
            <a:r>
              <a:rPr lang="zh-CN" altLang="en-US" dirty="0" smtClean="0"/>
              <a:t>计量管理</a:t>
            </a:r>
            <a:endParaRPr lang="zh-CN" altLang="en-US" dirty="0"/>
          </a:p>
        </p:txBody>
      </p:sp>
      <p:sp>
        <p:nvSpPr>
          <p:cNvPr id="15362" name="副标题 2"/>
          <p:cNvSpPr>
            <a:spLocks noGrp="1"/>
          </p:cNvSpPr>
          <p:nvPr>
            <p:ph type="subTitle" idx="1"/>
          </p:nvPr>
        </p:nvSpPr>
        <p:spPr/>
        <p:txBody>
          <a:bodyPr/>
          <a:lstStyle/>
          <a:p>
            <a:pPr eaLnBrk="1" hangingPunct="1"/>
            <a:r>
              <a:rPr lang="zh-CN" altLang="en-US" smtClean="0"/>
              <a:t>医用设备的计量管理</a:t>
            </a:r>
          </a:p>
          <a:p>
            <a:pPr eaLnBrk="1" hangingPunct="1"/>
            <a:endParaRPr lang="zh-CN" altLang="en-US"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内容占位符 2"/>
          <p:cNvSpPr>
            <a:spLocks noGrp="1"/>
          </p:cNvSpPr>
          <p:nvPr>
            <p:ph idx="1"/>
          </p:nvPr>
        </p:nvSpPr>
        <p:spPr/>
        <p:txBody>
          <a:bodyPr/>
          <a:lstStyle/>
          <a:p>
            <a:pPr eaLnBrk="1" hangingPunct="1"/>
            <a:r>
              <a:rPr lang="zh-CN" altLang="en-US" smtClean="0"/>
              <a:t>第四十三条</a:t>
            </a:r>
            <a:r>
              <a:rPr lang="en-US" smtClean="0">
                <a:ea typeface="宋体" charset="-122"/>
              </a:rPr>
              <a:t>  </a:t>
            </a:r>
            <a:r>
              <a:rPr lang="zh-CN" altLang="en-US" smtClean="0"/>
              <a:t>违反本细则第二条规定，使用非法定计量单位的，责令其改正；属出版物的，责令其停止销售，可并处一千元以下的罚款。（新</a:t>
            </a:r>
            <a:r>
              <a:rPr lang="en-US" altLang="zh-CN" smtClean="0"/>
              <a:t>85</a:t>
            </a:r>
            <a:r>
              <a:rPr lang="zh-CN" altLang="en-US" smtClean="0"/>
              <a:t>条：</a:t>
            </a:r>
            <a:r>
              <a:rPr lang="en-US" altLang="zh-CN" smtClean="0"/>
              <a:t>1000</a:t>
            </a:r>
            <a:r>
              <a:rPr lang="zh-CN" altLang="en-US" smtClean="0"/>
              <a:t>元</a:t>
            </a:r>
            <a:r>
              <a:rPr lang="en-US" altLang="zh-CN" smtClean="0"/>
              <a:t>~5000</a:t>
            </a:r>
            <a:r>
              <a:rPr lang="zh-CN" altLang="en-US" smtClean="0"/>
              <a:t>元）</a:t>
            </a:r>
          </a:p>
          <a:p>
            <a:pPr eaLnBrk="1" hangingPunct="1"/>
            <a:r>
              <a:rPr lang="zh-CN" altLang="en-US" smtClean="0"/>
              <a:t>第四十五条</a:t>
            </a:r>
            <a:r>
              <a:rPr lang="en-US" smtClean="0">
                <a:ea typeface="宋体" charset="-122"/>
              </a:rPr>
              <a:t>  </a:t>
            </a:r>
            <a:r>
              <a:rPr lang="zh-CN" altLang="en-US" smtClean="0"/>
              <a:t>部门和企业、事业单位的各项最高计量标准，未经有关人民政府计量行政部门考核合格而开展计量检定，责令其停止使用，可并处一千元以下的罚款。（新</a:t>
            </a:r>
            <a:r>
              <a:rPr lang="en-US" altLang="zh-CN" smtClean="0"/>
              <a:t>86</a:t>
            </a:r>
            <a:r>
              <a:rPr lang="zh-CN" altLang="en-US" smtClean="0"/>
              <a:t>条：一万元以上，</a:t>
            </a:r>
            <a:r>
              <a:rPr lang="en-US" altLang="zh-CN" smtClean="0"/>
              <a:t>10</a:t>
            </a:r>
            <a:r>
              <a:rPr lang="zh-CN" altLang="en-US" smtClean="0"/>
              <a:t>万元以下）</a:t>
            </a:r>
          </a:p>
          <a:p>
            <a:pPr eaLnBrk="1" hangingPunct="1"/>
            <a:endParaRPr lang="zh-CN" altLang="en-US" smtClean="0"/>
          </a:p>
        </p:txBody>
      </p:sp>
      <p:sp>
        <p:nvSpPr>
          <p:cNvPr id="2" name="标题 1"/>
          <p:cNvSpPr>
            <a:spLocks noGrp="1"/>
          </p:cNvSpPr>
          <p:nvPr>
            <p:ph type="title"/>
          </p:nvPr>
        </p:nvSpPr>
        <p:spPr/>
        <p:txBody>
          <a:bodyPr/>
          <a:lstStyle/>
          <a:p>
            <a:pPr eaLnBrk="1" fontAlgn="auto" hangingPunct="1">
              <a:spcAft>
                <a:spcPts val="0"/>
              </a:spcAft>
              <a:defRPr/>
            </a:pPr>
            <a:r>
              <a:rPr lang="zh-CN" altLang="en-US" dirty="0" smtClean="0"/>
              <a:t>中华人民共和国计量法实施细则</a:t>
            </a:r>
            <a:r>
              <a:rPr lang="en-US" altLang="zh-CN" dirty="0" smtClean="0"/>
              <a:t/>
            </a:r>
            <a:br>
              <a:rPr lang="en-US" altLang="zh-CN" dirty="0" smtClean="0"/>
            </a:br>
            <a:r>
              <a:rPr lang="en-US" sz="2200" dirty="0" smtClean="0"/>
              <a:t>(1987年1月19日国务院批准，1987年2月1日国家计量局发布）</a:t>
            </a:r>
            <a:endParaRPr lang="zh-CN" altLang="en-US" sz="2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内容占位符 1"/>
          <p:cNvSpPr>
            <a:spLocks noGrp="1"/>
          </p:cNvSpPr>
          <p:nvPr>
            <p:ph idx="1"/>
          </p:nvPr>
        </p:nvSpPr>
        <p:spPr/>
        <p:txBody>
          <a:bodyPr/>
          <a:lstStyle/>
          <a:p>
            <a:pPr eaLnBrk="1" hangingPunct="1"/>
            <a:r>
              <a:rPr lang="zh-CN" altLang="en-US" smtClean="0"/>
              <a:t>第四十六条</a:t>
            </a:r>
            <a:r>
              <a:rPr lang="en-US" smtClean="0">
                <a:ea typeface="宋体" charset="-122"/>
              </a:rPr>
              <a:t>  </a:t>
            </a:r>
            <a:r>
              <a:rPr lang="zh-CN" altLang="en-US" smtClean="0"/>
              <a:t>属于强制检定范围的计量器具，未按照规定申请检定和属于非强制检定范围的计量器具未自行定期检定或者送其他计量检定机构定期检定的，以及经检定不合格继续使用的，责令其停止使用，可并处一千元以下的罚款止使用，有违法所得的，没收违法所得，可并处一千元以上十万元以下的罚款；构成犯罪的，依法追究刑事责任。）</a:t>
            </a:r>
          </a:p>
        </p:txBody>
      </p:sp>
      <p:sp>
        <p:nvSpPr>
          <p:cNvPr id="3" name="标题 2"/>
          <p:cNvSpPr>
            <a:spLocks noGrp="1"/>
          </p:cNvSpPr>
          <p:nvPr>
            <p:ph type="title"/>
          </p:nvPr>
        </p:nvSpPr>
        <p:spPr/>
        <p:txBody>
          <a:bodyPr/>
          <a:lstStyle/>
          <a:p>
            <a:pPr eaLnBrk="1" fontAlgn="auto" hangingPunct="1">
              <a:spcAft>
                <a:spcPts val="0"/>
              </a:spcAft>
              <a:defRPr/>
            </a:pPr>
            <a:r>
              <a:rPr lang="zh-CN" altLang="en-US" dirty="0" smtClean="0"/>
              <a:t>中华人民共和国计量法实施细则</a:t>
            </a:r>
            <a:r>
              <a:rPr lang="en-US" altLang="zh-CN" dirty="0" smtClean="0"/>
              <a:t/>
            </a:r>
            <a:br>
              <a:rPr lang="en-US" altLang="zh-CN" dirty="0" smtClean="0"/>
            </a:br>
            <a:r>
              <a:rPr lang="en-US" sz="2200" dirty="0" smtClean="0"/>
              <a:t>(1987年1月19日国务院批准，1987年2月1日国家计量局发布）</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内容占位符 2"/>
          <p:cNvSpPr>
            <a:spLocks noGrp="1"/>
          </p:cNvSpPr>
          <p:nvPr>
            <p:ph idx="1"/>
          </p:nvPr>
        </p:nvSpPr>
        <p:spPr/>
        <p:txBody>
          <a:bodyPr/>
          <a:lstStyle/>
          <a:p>
            <a:pPr eaLnBrk="1" hangingPunct="1">
              <a:lnSpc>
                <a:spcPct val="80000"/>
              </a:lnSpc>
            </a:pPr>
            <a:r>
              <a:rPr lang="zh-CN" altLang="en-US" sz="2800" smtClean="0">
                <a:solidFill>
                  <a:srgbClr val="FF0000"/>
                </a:solidFill>
              </a:rPr>
              <a:t>内容：法定计量单位的使用</a:t>
            </a:r>
            <a:endParaRPr lang="en-US" altLang="zh-CN" sz="2800" smtClean="0">
              <a:solidFill>
                <a:srgbClr val="FF0000"/>
              </a:solidFill>
            </a:endParaRPr>
          </a:p>
          <a:p>
            <a:pPr eaLnBrk="1" hangingPunct="1">
              <a:lnSpc>
                <a:spcPct val="80000"/>
              </a:lnSpc>
            </a:pPr>
            <a:endParaRPr lang="en-US" altLang="zh-CN" sz="2300" smtClean="0">
              <a:solidFill>
                <a:srgbClr val="FF0000"/>
              </a:solidFill>
            </a:endParaRPr>
          </a:p>
          <a:p>
            <a:pPr eaLnBrk="1" hangingPunct="1">
              <a:lnSpc>
                <a:spcPct val="80000"/>
              </a:lnSpc>
            </a:pPr>
            <a:r>
              <a:rPr lang="zh-CN" altLang="en-US" sz="2300" smtClean="0">
                <a:solidFill>
                  <a:srgbClr val="FF0000"/>
                </a:solidFill>
              </a:rPr>
              <a:t>法定计量单位：</a:t>
            </a:r>
            <a:endParaRPr lang="en-US" altLang="zh-CN" sz="2300" smtClean="0">
              <a:solidFill>
                <a:srgbClr val="FF0000"/>
              </a:solidFill>
            </a:endParaRPr>
          </a:p>
          <a:p>
            <a:pPr eaLnBrk="1" hangingPunct="1">
              <a:lnSpc>
                <a:spcPct val="80000"/>
              </a:lnSpc>
            </a:pPr>
            <a:r>
              <a:rPr lang="zh-CN" altLang="en-US" sz="2300" smtClean="0"/>
              <a:t>　中华人民共和国法定计量单位</a:t>
            </a:r>
            <a:r>
              <a:rPr lang="zh-CN" altLang="en-US" sz="1600" smtClean="0"/>
              <a:t>（１９８４年２月２７日国务院发布） </a:t>
            </a:r>
            <a:endParaRPr lang="zh-CN" altLang="en-US" sz="2300" smtClean="0"/>
          </a:p>
          <a:p>
            <a:pPr eaLnBrk="1" hangingPunct="1">
              <a:lnSpc>
                <a:spcPct val="80000"/>
              </a:lnSpc>
            </a:pPr>
            <a:r>
              <a:rPr lang="zh-CN" altLang="en-US" sz="2300" smtClean="0"/>
              <a:t>　　我国的法定计量单位（以下简称法定单位）包括： </a:t>
            </a:r>
          </a:p>
          <a:p>
            <a:pPr eaLnBrk="1" hangingPunct="1">
              <a:lnSpc>
                <a:spcPct val="80000"/>
              </a:lnSpc>
            </a:pPr>
            <a:r>
              <a:rPr lang="zh-CN" altLang="en-US" sz="2300" smtClean="0"/>
              <a:t>　　（１）国际单位制的基本单位： </a:t>
            </a:r>
          </a:p>
          <a:p>
            <a:pPr eaLnBrk="1" hangingPunct="1">
              <a:lnSpc>
                <a:spcPct val="80000"/>
              </a:lnSpc>
            </a:pPr>
            <a:r>
              <a:rPr lang="zh-CN" altLang="en-US" sz="2300" smtClean="0"/>
              <a:t>　　（２）国际单位制的辅助单位：</a:t>
            </a:r>
          </a:p>
          <a:p>
            <a:pPr eaLnBrk="1" hangingPunct="1">
              <a:lnSpc>
                <a:spcPct val="80000"/>
              </a:lnSpc>
            </a:pPr>
            <a:r>
              <a:rPr lang="zh-CN" altLang="en-US" sz="2300" smtClean="0"/>
              <a:t>　　（３）国际单位制中具有专门名称的导出单位：</a:t>
            </a:r>
          </a:p>
          <a:p>
            <a:pPr eaLnBrk="1" hangingPunct="1">
              <a:lnSpc>
                <a:spcPct val="80000"/>
              </a:lnSpc>
            </a:pPr>
            <a:r>
              <a:rPr lang="zh-CN" altLang="en-US" sz="2300" smtClean="0"/>
              <a:t>　　（４）国家选定的非国际单位制单位： </a:t>
            </a:r>
          </a:p>
          <a:p>
            <a:pPr eaLnBrk="1" hangingPunct="1">
              <a:lnSpc>
                <a:spcPct val="80000"/>
              </a:lnSpc>
            </a:pPr>
            <a:r>
              <a:rPr lang="zh-CN" altLang="en-US" sz="2300" smtClean="0"/>
              <a:t>　　（５）由以上单位构成的组合形成的单位 </a:t>
            </a:r>
          </a:p>
          <a:p>
            <a:pPr eaLnBrk="1" hangingPunct="1">
              <a:lnSpc>
                <a:spcPct val="80000"/>
              </a:lnSpc>
            </a:pPr>
            <a:r>
              <a:rPr lang="zh-CN" altLang="en-US" sz="2300" smtClean="0"/>
              <a:t>　　（６）由词头和以上单位所构成的十进倍数和分数单位</a:t>
            </a:r>
          </a:p>
          <a:p>
            <a:pPr eaLnBrk="1" hangingPunct="1">
              <a:lnSpc>
                <a:spcPct val="80000"/>
              </a:lnSpc>
            </a:pPr>
            <a:r>
              <a:rPr lang="zh-CN" altLang="en-US" sz="2300" smtClean="0"/>
              <a:t>　　法定单位的定义、使用方法等，由国家计量局另行规定。</a:t>
            </a:r>
            <a:endParaRPr lang="en-US" altLang="zh-CN" sz="2300" smtClean="0">
              <a:solidFill>
                <a:srgbClr val="FF0000"/>
              </a:solidFill>
            </a:endParaRPr>
          </a:p>
        </p:txBody>
      </p:sp>
      <p:sp>
        <p:nvSpPr>
          <p:cNvPr id="2" name="标题 1"/>
          <p:cNvSpPr>
            <a:spLocks noGrp="1"/>
          </p:cNvSpPr>
          <p:nvPr>
            <p:ph type="title"/>
          </p:nvPr>
        </p:nvSpPr>
        <p:spPr/>
        <p:txBody>
          <a:bodyPr/>
          <a:lstStyle/>
          <a:p>
            <a:pPr eaLnBrk="1" fontAlgn="auto" hangingPunct="1">
              <a:spcAft>
                <a:spcPts val="0"/>
              </a:spcAft>
              <a:defRPr/>
            </a:pPr>
            <a:r>
              <a:rPr lang="zh-CN" altLang="en-US" dirty="0" smtClean="0"/>
              <a:t>四、计量管理的内</a:t>
            </a:r>
            <a:r>
              <a:rPr lang="zh-CN" altLang="en-US" dirty="0"/>
              <a:t>容</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32500" lnSpcReduction="20000"/>
          </a:bodyPr>
          <a:lstStyle/>
          <a:p>
            <a:pPr marL="365760" indent="-256032" eaLnBrk="1" fontAlgn="auto" hangingPunct="1">
              <a:spcAft>
                <a:spcPts val="0"/>
              </a:spcAft>
              <a:buFont typeface="Wingdings 3"/>
              <a:buChar char=""/>
              <a:defRPr/>
            </a:pPr>
            <a:r>
              <a:rPr lang="zh-CN" altLang="en-US" sz="2800" dirty="0" smtClean="0"/>
              <a:t/>
            </a:r>
            <a:br>
              <a:rPr lang="zh-CN" altLang="en-US" sz="2800" dirty="0" smtClean="0"/>
            </a:br>
            <a:r>
              <a:rPr lang="zh-CN" altLang="en-US" sz="4000" dirty="0" smtClean="0"/>
              <a:t/>
            </a:r>
            <a:br>
              <a:rPr lang="zh-CN" altLang="en-US" sz="4000" dirty="0" smtClean="0"/>
            </a:br>
            <a:r>
              <a:rPr lang="zh-CN" altLang="en-US" sz="4000" dirty="0" smtClean="0"/>
              <a:t>                       表１　国际单位制的基本单位 </a:t>
            </a:r>
          </a:p>
          <a:p>
            <a:pPr marL="365760" indent="-256032" eaLnBrk="1" fontAlgn="auto" hangingPunct="1">
              <a:spcAft>
                <a:spcPts val="0"/>
              </a:spcAft>
              <a:buFont typeface="Wingdings 3"/>
              <a:buChar char=""/>
              <a:defRPr/>
            </a:pPr>
            <a:r>
              <a:rPr lang="zh-CN" altLang="en-US" sz="4000" dirty="0" smtClean="0"/>
              <a:t>────────  ───┬─────────────────┬─────</a:t>
            </a:r>
          </a:p>
          <a:p>
            <a:pPr marL="365760" indent="-256032" eaLnBrk="1" fontAlgn="auto" hangingPunct="1">
              <a:spcAft>
                <a:spcPts val="0"/>
              </a:spcAft>
              <a:buFont typeface="Wingdings 3"/>
              <a:buChar char=""/>
              <a:defRPr/>
            </a:pPr>
            <a:r>
              <a:rPr lang="zh-CN" altLang="en-US" sz="4000" dirty="0" smtClean="0"/>
              <a:t>量的名称　　　　　　　　│单位名称　　　　　　　　　　　　　│单位符号 </a:t>
            </a:r>
          </a:p>
          <a:p>
            <a:pPr marL="365760" indent="-256032" eaLnBrk="1" fontAlgn="auto" hangingPunct="1">
              <a:spcAft>
                <a:spcPts val="0"/>
              </a:spcAft>
              <a:buFont typeface="Wingdings 3"/>
              <a:buChar char=""/>
              <a:defRPr/>
            </a:pPr>
            <a:r>
              <a:rPr lang="zh-CN" altLang="en-US" sz="4000" dirty="0" smtClean="0"/>
              <a:t>──────  ─────┼─────────────────┼───── </a:t>
            </a:r>
          </a:p>
          <a:p>
            <a:pPr marL="365760" indent="-256032" eaLnBrk="1" fontAlgn="auto" hangingPunct="1">
              <a:spcAft>
                <a:spcPts val="0"/>
              </a:spcAft>
              <a:buFont typeface="Wingdings 3"/>
              <a:buChar char=""/>
              <a:defRPr/>
            </a:pPr>
            <a:r>
              <a:rPr lang="zh-CN" altLang="en-US" sz="4000" dirty="0" smtClean="0"/>
              <a:t>长度　　　　　　　　　　│米　　　　　　　　　　　　　　　　│</a:t>
            </a:r>
            <a:r>
              <a:rPr lang="en-US" altLang="zh-CN" sz="4000" dirty="0" smtClean="0"/>
              <a:t>m </a:t>
            </a:r>
          </a:p>
          <a:p>
            <a:pPr marL="365760" indent="-256032" eaLnBrk="1" fontAlgn="auto" hangingPunct="1">
              <a:spcAft>
                <a:spcPts val="0"/>
              </a:spcAft>
              <a:buFont typeface="Wingdings 3"/>
              <a:buChar char=""/>
              <a:defRPr/>
            </a:pPr>
            <a:r>
              <a:rPr lang="zh-CN" altLang="en-US" sz="4000" dirty="0" smtClean="0"/>
              <a:t>质量　　　　　　　　　　│千克（公斤）　　　　　　　　　　　│</a:t>
            </a:r>
            <a:r>
              <a:rPr lang="en-US" altLang="zh-CN" sz="4000" dirty="0" smtClean="0"/>
              <a:t>kg </a:t>
            </a:r>
          </a:p>
          <a:p>
            <a:pPr marL="365760" indent="-256032" eaLnBrk="1" fontAlgn="auto" hangingPunct="1">
              <a:spcAft>
                <a:spcPts val="0"/>
              </a:spcAft>
              <a:buFont typeface="Wingdings 3"/>
              <a:buChar char=""/>
              <a:defRPr/>
            </a:pPr>
            <a:r>
              <a:rPr lang="zh-CN" altLang="en-US" sz="4000" dirty="0" smtClean="0"/>
              <a:t>时间　　　　　　　　　　│秒　　　　　　　　　　　　　　　　│</a:t>
            </a:r>
            <a:r>
              <a:rPr lang="en-US" altLang="zh-CN" sz="4000" dirty="0" smtClean="0"/>
              <a:t>s </a:t>
            </a:r>
          </a:p>
          <a:p>
            <a:pPr marL="365760" indent="-256032" eaLnBrk="1" fontAlgn="auto" hangingPunct="1">
              <a:spcAft>
                <a:spcPts val="0"/>
              </a:spcAft>
              <a:buFont typeface="Wingdings 3"/>
              <a:buChar char=""/>
              <a:defRPr/>
            </a:pPr>
            <a:r>
              <a:rPr lang="zh-CN" altLang="en-US" sz="4000" dirty="0" smtClean="0"/>
              <a:t>电流　　　　　　　　　　│安（培）　　　　　　　　　　　　　│</a:t>
            </a:r>
            <a:r>
              <a:rPr lang="en-US" altLang="zh-CN" sz="4000" dirty="0" smtClean="0"/>
              <a:t>A </a:t>
            </a:r>
          </a:p>
          <a:p>
            <a:pPr marL="365760" indent="-256032" eaLnBrk="1" fontAlgn="auto" hangingPunct="1">
              <a:spcAft>
                <a:spcPts val="0"/>
              </a:spcAft>
              <a:buFont typeface="Wingdings 3"/>
              <a:buChar char=""/>
              <a:defRPr/>
            </a:pPr>
            <a:r>
              <a:rPr lang="zh-CN" altLang="en-US" sz="4000" dirty="0" smtClean="0"/>
              <a:t>热力学温度　　　　　　　│开（尔文）　　　　　　　　　　　　│</a:t>
            </a:r>
            <a:r>
              <a:rPr lang="en-US" altLang="zh-CN" sz="4000" dirty="0" smtClean="0"/>
              <a:t>K </a:t>
            </a:r>
          </a:p>
          <a:p>
            <a:pPr marL="365760" indent="-256032" eaLnBrk="1" fontAlgn="auto" hangingPunct="1">
              <a:spcAft>
                <a:spcPts val="0"/>
              </a:spcAft>
              <a:buFont typeface="Wingdings 3"/>
              <a:buChar char=""/>
              <a:defRPr/>
            </a:pPr>
            <a:r>
              <a:rPr lang="zh-CN" altLang="en-US" sz="4000" dirty="0" smtClean="0"/>
              <a:t>物质的量　　　　　　　　│摩（尔）　　　　　　　　　　　　　│</a:t>
            </a:r>
            <a:r>
              <a:rPr lang="en-US" altLang="zh-CN" sz="4000" dirty="0" smtClean="0"/>
              <a:t>mol </a:t>
            </a:r>
          </a:p>
          <a:p>
            <a:pPr marL="365760" indent="-256032" eaLnBrk="1" fontAlgn="auto" hangingPunct="1">
              <a:spcAft>
                <a:spcPts val="0"/>
              </a:spcAft>
              <a:buFont typeface="Wingdings 3"/>
              <a:buChar char=""/>
              <a:defRPr/>
            </a:pPr>
            <a:r>
              <a:rPr lang="zh-CN" altLang="en-US" sz="4000" dirty="0" smtClean="0"/>
              <a:t>发光强度　　　　　　　　│坎（德拉）　　　　　　　　　　　　│</a:t>
            </a:r>
            <a:r>
              <a:rPr lang="en-US" altLang="zh-CN" sz="4000" dirty="0" err="1" smtClean="0"/>
              <a:t>cd</a:t>
            </a:r>
            <a:r>
              <a:rPr lang="en-US" altLang="zh-CN" sz="4000" dirty="0" smtClean="0"/>
              <a:t> </a:t>
            </a:r>
          </a:p>
          <a:p>
            <a:pPr marL="365760" indent="-256032" eaLnBrk="1" fontAlgn="auto" hangingPunct="1">
              <a:spcAft>
                <a:spcPts val="0"/>
              </a:spcAft>
              <a:buFont typeface="Wingdings 3"/>
              <a:buChar char=""/>
              <a:defRPr/>
            </a:pPr>
            <a:r>
              <a:rPr lang="en-US" altLang="zh-CN" sz="4000" dirty="0" smtClean="0"/>
              <a:t>──────────  ─┴─────────────────┴───── </a:t>
            </a:r>
          </a:p>
          <a:p>
            <a:pPr marL="365760" indent="-256032" eaLnBrk="1" fontAlgn="auto" hangingPunct="1">
              <a:spcAft>
                <a:spcPts val="0"/>
              </a:spcAft>
              <a:buFont typeface="Wingdings 3"/>
              <a:buChar char=""/>
              <a:defRPr/>
            </a:pPr>
            <a:r>
              <a:rPr lang="zh-CN" altLang="en-US" sz="4000" dirty="0" smtClean="0"/>
              <a:t>　 </a:t>
            </a:r>
          </a:p>
          <a:p>
            <a:pPr marL="365760" indent="-256032" eaLnBrk="1" fontAlgn="auto" hangingPunct="1">
              <a:spcAft>
                <a:spcPts val="0"/>
              </a:spcAft>
              <a:buFont typeface="Wingdings 3"/>
              <a:buChar char=""/>
              <a:defRPr/>
            </a:pPr>
            <a:r>
              <a:rPr lang="zh-CN" altLang="en-US" sz="4000" dirty="0" smtClean="0"/>
              <a:t>                表</a:t>
            </a:r>
            <a:r>
              <a:rPr lang="en-US" altLang="zh-CN" sz="4000" dirty="0" smtClean="0"/>
              <a:t>2  </a:t>
            </a:r>
            <a:r>
              <a:rPr lang="zh-CN" altLang="en-US" sz="4000" dirty="0" smtClean="0"/>
              <a:t>国际单位制的辅助单位 </a:t>
            </a:r>
          </a:p>
          <a:p>
            <a:pPr marL="365760" indent="-256032" eaLnBrk="1" fontAlgn="auto" hangingPunct="1">
              <a:spcAft>
                <a:spcPts val="0"/>
              </a:spcAft>
              <a:buFont typeface="Wingdings 3"/>
              <a:buChar char=""/>
              <a:defRPr/>
            </a:pPr>
            <a:r>
              <a:rPr lang="zh-CN" altLang="en-US" sz="4000" dirty="0" smtClean="0"/>
              <a:t>───────────────┬───────────────┬────── </a:t>
            </a:r>
          </a:p>
          <a:p>
            <a:pPr marL="365760" indent="-256032" eaLnBrk="1" fontAlgn="auto" hangingPunct="1">
              <a:spcAft>
                <a:spcPts val="0"/>
              </a:spcAft>
              <a:buFont typeface="Wingdings 3"/>
              <a:buChar char=""/>
              <a:defRPr/>
            </a:pPr>
            <a:r>
              <a:rPr lang="zh-CN" altLang="en-US" sz="4000" dirty="0" smtClean="0"/>
              <a:t>量的名称　　　　 　　　　　　　│单位名称　　　　　　　　　　　│单位符号 </a:t>
            </a:r>
          </a:p>
          <a:p>
            <a:pPr marL="365760" indent="-256032" eaLnBrk="1" fontAlgn="auto" hangingPunct="1">
              <a:spcAft>
                <a:spcPts val="0"/>
              </a:spcAft>
              <a:buFont typeface="Wingdings 3"/>
              <a:buChar char=""/>
              <a:defRPr/>
            </a:pPr>
            <a:r>
              <a:rPr lang="zh-CN" altLang="en-US" sz="4000" dirty="0" smtClean="0"/>
              <a:t>───────────────┼───────────────┼────── </a:t>
            </a:r>
          </a:p>
          <a:p>
            <a:pPr marL="365760" indent="-256032" eaLnBrk="1" fontAlgn="auto" hangingPunct="1">
              <a:spcAft>
                <a:spcPts val="0"/>
              </a:spcAft>
              <a:buFont typeface="Wingdings 3"/>
              <a:buChar char=""/>
              <a:defRPr/>
            </a:pPr>
            <a:r>
              <a:rPr lang="zh-CN" altLang="en-US" sz="4000" dirty="0" smtClean="0"/>
              <a:t>平面角　　　　 　　　　　　　　│弧度　　　　　　　　　　　　　│</a:t>
            </a:r>
            <a:r>
              <a:rPr lang="en-US" altLang="zh-CN" sz="4000" dirty="0" err="1" smtClean="0"/>
              <a:t>rad</a:t>
            </a:r>
            <a:r>
              <a:rPr lang="en-US" altLang="zh-CN" sz="4000" dirty="0" smtClean="0"/>
              <a:t> </a:t>
            </a:r>
          </a:p>
          <a:p>
            <a:pPr marL="365760" indent="-256032" eaLnBrk="1" fontAlgn="auto" hangingPunct="1">
              <a:spcAft>
                <a:spcPts val="0"/>
              </a:spcAft>
              <a:buFont typeface="Wingdings 3"/>
              <a:buChar char=""/>
              <a:defRPr/>
            </a:pPr>
            <a:r>
              <a:rPr lang="zh-CN" altLang="en-US" sz="4000" dirty="0" smtClean="0"/>
              <a:t>立体角　　　　 　　　　　　　　│球面度　　　　　　　　　　　　│</a:t>
            </a:r>
            <a:r>
              <a:rPr lang="en-US" altLang="zh-CN" sz="4000" dirty="0" err="1" smtClean="0"/>
              <a:t>sr</a:t>
            </a:r>
            <a:r>
              <a:rPr lang="en-US" altLang="zh-CN" sz="4000" dirty="0" smtClean="0"/>
              <a:t> </a:t>
            </a:r>
          </a:p>
          <a:p>
            <a:pPr marL="365760" indent="-256032" eaLnBrk="1" fontAlgn="auto" hangingPunct="1">
              <a:spcAft>
                <a:spcPts val="0"/>
              </a:spcAft>
              <a:buFont typeface="Wingdings 3"/>
              <a:buChar char=""/>
              <a:defRPr/>
            </a:pPr>
            <a:r>
              <a:rPr lang="en-US" altLang="zh-CN" sz="4000" dirty="0" smtClean="0"/>
              <a:t>───────────────┴───────────────┴────── </a:t>
            </a:r>
            <a:endParaRPr lang="zh-CN" altLang="en-US" sz="4000" dirty="0"/>
          </a:p>
        </p:txBody>
      </p:sp>
      <p:sp>
        <p:nvSpPr>
          <p:cNvPr id="3" name="标题 2"/>
          <p:cNvSpPr>
            <a:spLocks noGrp="1"/>
          </p:cNvSpPr>
          <p:nvPr>
            <p:ph type="title"/>
          </p:nvPr>
        </p:nvSpPr>
        <p:spPr/>
        <p:txBody>
          <a:bodyPr/>
          <a:lstStyle/>
          <a:p>
            <a:pPr eaLnBrk="1" fontAlgn="auto" hangingPunct="1">
              <a:spcAft>
                <a:spcPts val="0"/>
              </a:spcAft>
              <a:defRPr/>
            </a:pPr>
            <a:r>
              <a:rPr lang="zh-CN" altLang="en-US" sz="4400" dirty="0" smtClean="0">
                <a:solidFill>
                  <a:srgbClr val="FF0000"/>
                </a:solidFill>
              </a:rPr>
              <a:t>法定计量单位</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55000" lnSpcReduction="20000"/>
          </a:bodyPr>
          <a:lstStyle/>
          <a:p>
            <a:pPr marL="365760" indent="-256032" eaLnBrk="1" fontAlgn="auto" hangingPunct="1">
              <a:spcAft>
                <a:spcPts val="0"/>
              </a:spcAft>
              <a:buFont typeface="Wingdings 3"/>
              <a:buChar char=""/>
              <a:defRPr/>
            </a:pPr>
            <a:r>
              <a:rPr lang="zh-CN" altLang="en-US" dirty="0" smtClean="0"/>
              <a:t/>
            </a:r>
            <a:br>
              <a:rPr lang="zh-CN" altLang="en-US" dirty="0" smtClean="0"/>
            </a:br>
            <a:r>
              <a:rPr lang="zh-CN" altLang="en-US" dirty="0" smtClean="0"/>
              <a:t> 表</a:t>
            </a:r>
            <a:r>
              <a:rPr lang="en-US" altLang="zh-CN" dirty="0" smtClean="0"/>
              <a:t>3    </a:t>
            </a:r>
            <a:r>
              <a:rPr lang="zh-CN" altLang="en-US" dirty="0" smtClean="0"/>
              <a:t>国际单位制中具有专门名称的导出单位</a:t>
            </a:r>
            <a:br>
              <a:rPr lang="zh-CN" altLang="en-US" dirty="0" smtClean="0"/>
            </a:br>
            <a:r>
              <a:rPr lang="zh-CN" altLang="en-US" dirty="0" smtClean="0"/>
              <a:t/>
            </a:r>
            <a:br>
              <a:rPr lang="zh-CN" altLang="en-US" dirty="0" smtClean="0"/>
            </a:br>
            <a:r>
              <a:rPr lang="zh-CN" altLang="en-US" dirty="0" smtClean="0"/>
              <a:t>  量的名称                 单位名称         单位符号         其他表示式例</a:t>
            </a:r>
            <a:br>
              <a:rPr lang="zh-CN" altLang="en-US" dirty="0" smtClean="0"/>
            </a:br>
            <a:r>
              <a:rPr lang="zh-CN" altLang="en-US" dirty="0" smtClean="0"/>
              <a:t/>
            </a:r>
            <a:br>
              <a:rPr lang="zh-CN" altLang="en-US" dirty="0" smtClean="0"/>
            </a:br>
            <a:r>
              <a:rPr lang="zh-CN" altLang="en-US" dirty="0" smtClean="0"/>
              <a:t> 频率                          赫［兹］            </a:t>
            </a:r>
            <a:r>
              <a:rPr lang="en-US" dirty="0" smtClean="0"/>
              <a:t>Hz                 s-1 </a:t>
            </a:r>
            <a:br>
              <a:rPr lang="en-US" dirty="0" smtClean="0"/>
            </a:br>
            <a:r>
              <a:rPr lang="en-US" dirty="0" smtClean="0"/>
              <a:t/>
            </a:r>
            <a:br>
              <a:rPr lang="en-US" dirty="0" smtClean="0"/>
            </a:br>
            <a:r>
              <a:rPr lang="en-US" dirty="0" smtClean="0"/>
              <a:t> </a:t>
            </a:r>
            <a:r>
              <a:rPr lang="zh-CN" altLang="en-US" dirty="0" smtClean="0"/>
              <a:t>力；重力                   牛［顿］             </a:t>
            </a:r>
            <a:r>
              <a:rPr lang="en-US" dirty="0" smtClean="0"/>
              <a:t>N               kg m/s2</a:t>
            </a:r>
            <a:br>
              <a:rPr lang="en-US" dirty="0" smtClean="0"/>
            </a:br>
            <a:r>
              <a:rPr lang="en-US" dirty="0" smtClean="0"/>
              <a:t/>
            </a:r>
            <a:br>
              <a:rPr lang="en-US" dirty="0" smtClean="0"/>
            </a:br>
            <a:r>
              <a:rPr lang="en-US" dirty="0" smtClean="0"/>
              <a:t> </a:t>
            </a:r>
            <a:r>
              <a:rPr lang="zh-CN" altLang="en-US" dirty="0" smtClean="0"/>
              <a:t>压力，压强</a:t>
            </a:r>
            <a:r>
              <a:rPr lang="en-US" altLang="zh-CN" dirty="0" smtClean="0"/>
              <a:t>;</a:t>
            </a:r>
            <a:r>
              <a:rPr lang="zh-CN" altLang="en-US" dirty="0" smtClean="0"/>
              <a:t>应力         帕［斯卡］          </a:t>
            </a:r>
            <a:r>
              <a:rPr lang="en-US" dirty="0" smtClean="0"/>
              <a:t>Pa                 N/m2</a:t>
            </a:r>
            <a:br>
              <a:rPr lang="en-US" dirty="0" smtClean="0"/>
            </a:br>
            <a:r>
              <a:rPr lang="en-US" dirty="0" smtClean="0"/>
              <a:t/>
            </a:r>
            <a:br>
              <a:rPr lang="en-US" dirty="0" smtClean="0"/>
            </a:br>
            <a:r>
              <a:rPr lang="en-US" dirty="0" smtClean="0"/>
              <a:t> </a:t>
            </a:r>
            <a:r>
              <a:rPr lang="zh-CN" altLang="en-US" dirty="0" smtClean="0"/>
              <a:t>能量；功；热             焦［耳］             </a:t>
            </a:r>
            <a:r>
              <a:rPr lang="en-US" dirty="0" smtClean="0"/>
              <a:t>J                 N m</a:t>
            </a:r>
            <a:br>
              <a:rPr lang="en-US" dirty="0" smtClean="0"/>
            </a:br>
            <a:r>
              <a:rPr lang="en-US" dirty="0" smtClean="0"/>
              <a:t/>
            </a:r>
            <a:br>
              <a:rPr lang="en-US" dirty="0" smtClean="0"/>
            </a:br>
            <a:r>
              <a:rPr lang="en-US" dirty="0" smtClean="0"/>
              <a:t> </a:t>
            </a:r>
            <a:r>
              <a:rPr lang="zh-CN" altLang="en-US" dirty="0" smtClean="0"/>
              <a:t>功率；辐射通量          瓦［特］             </a:t>
            </a:r>
            <a:r>
              <a:rPr lang="en-US" dirty="0" smtClean="0"/>
              <a:t>W                 J/s</a:t>
            </a:r>
            <a:br>
              <a:rPr lang="en-US" dirty="0" smtClean="0"/>
            </a:br>
            <a:r>
              <a:rPr lang="en-US" dirty="0" smtClean="0"/>
              <a:t/>
            </a:r>
            <a:br>
              <a:rPr lang="en-US" dirty="0" smtClean="0"/>
            </a:br>
            <a:r>
              <a:rPr lang="en-US" dirty="0" smtClean="0"/>
              <a:t> </a:t>
            </a:r>
            <a:r>
              <a:rPr lang="zh-CN" altLang="en-US" dirty="0" smtClean="0"/>
              <a:t>电荷量                       库［仑］             </a:t>
            </a:r>
            <a:r>
              <a:rPr lang="en-US" dirty="0" smtClean="0"/>
              <a:t>C                 A s</a:t>
            </a:r>
            <a:br>
              <a:rPr lang="en-US" dirty="0" smtClean="0"/>
            </a:br>
            <a:r>
              <a:rPr lang="en-US" dirty="0" smtClean="0"/>
              <a:t/>
            </a:r>
            <a:br>
              <a:rPr lang="en-US" dirty="0" smtClean="0"/>
            </a:br>
            <a:r>
              <a:rPr lang="en-US" dirty="0" smtClean="0"/>
              <a:t> </a:t>
            </a:r>
            <a:r>
              <a:rPr lang="zh-CN" altLang="en-US" dirty="0" smtClean="0"/>
              <a:t>电位；电压；电动势    伏［特］             </a:t>
            </a:r>
            <a:r>
              <a:rPr lang="en-US" dirty="0" smtClean="0"/>
              <a:t>V                 W/A</a:t>
            </a:r>
            <a:br>
              <a:rPr lang="en-US" dirty="0" smtClean="0"/>
            </a:br>
            <a:r>
              <a:rPr lang="en-US" dirty="0" smtClean="0"/>
              <a:t/>
            </a:r>
            <a:br>
              <a:rPr lang="en-US" dirty="0" smtClean="0"/>
            </a:br>
            <a:r>
              <a:rPr lang="en-US" dirty="0" smtClean="0"/>
              <a:t> </a:t>
            </a:r>
            <a:r>
              <a:rPr lang="zh-CN" altLang="en-US" dirty="0" smtClean="0"/>
              <a:t>电容                          法［拉］             </a:t>
            </a:r>
            <a:r>
              <a:rPr lang="en-US" dirty="0" smtClean="0"/>
              <a:t>F                 C/V</a:t>
            </a:r>
            <a:br>
              <a:rPr lang="en-US" dirty="0" smtClean="0"/>
            </a:br>
            <a:r>
              <a:rPr lang="en-US" dirty="0" smtClean="0"/>
              <a:t/>
            </a:r>
            <a:br>
              <a:rPr lang="en-US" dirty="0" smtClean="0"/>
            </a:br>
            <a:endParaRPr lang="zh-CN" altLang="en-US" dirty="0"/>
          </a:p>
        </p:txBody>
      </p:sp>
      <p:sp>
        <p:nvSpPr>
          <p:cNvPr id="3" name="标题 2"/>
          <p:cNvSpPr>
            <a:spLocks noGrp="1"/>
          </p:cNvSpPr>
          <p:nvPr>
            <p:ph type="title"/>
          </p:nvPr>
        </p:nvSpPr>
        <p:spPr/>
        <p:txBody>
          <a:bodyPr/>
          <a:lstStyle/>
          <a:p>
            <a:pPr eaLnBrk="1" fontAlgn="auto" hangingPunct="1">
              <a:spcAft>
                <a:spcPts val="0"/>
              </a:spcAft>
              <a:defRPr/>
            </a:pPr>
            <a:r>
              <a:rPr lang="zh-CN" altLang="en-US" sz="4000" dirty="0" smtClean="0">
                <a:solidFill>
                  <a:srgbClr val="FF0000"/>
                </a:solidFill>
              </a:rPr>
              <a:t>法定计量单位</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47500" lnSpcReduction="20000"/>
          </a:bodyPr>
          <a:lstStyle/>
          <a:p>
            <a:pPr marL="365760" indent="-256032" eaLnBrk="1" fontAlgn="auto" hangingPunct="1">
              <a:spcAft>
                <a:spcPts val="0"/>
              </a:spcAft>
              <a:buFont typeface="Wingdings 3"/>
              <a:buChar char=""/>
              <a:defRPr/>
            </a:pPr>
            <a:r>
              <a:rPr lang="zh-CN" altLang="en-US" dirty="0" smtClean="0"/>
              <a:t>量的名称                 单位名称         单位符号         其他表示式例</a:t>
            </a:r>
            <a:br>
              <a:rPr lang="zh-CN" altLang="en-US" dirty="0" smtClean="0"/>
            </a:br>
            <a:endParaRPr lang="en-US" altLang="zh-CN" dirty="0" smtClean="0"/>
          </a:p>
          <a:p>
            <a:pPr marL="365760" indent="-256032" eaLnBrk="1" fontAlgn="auto" hangingPunct="1">
              <a:spcAft>
                <a:spcPts val="0"/>
              </a:spcAft>
              <a:buFont typeface="Wingdings 3"/>
              <a:buChar char=""/>
              <a:defRPr/>
            </a:pPr>
            <a:endParaRPr lang="en-US" dirty="0" smtClean="0"/>
          </a:p>
          <a:p>
            <a:pPr marL="365760" indent="-256032" eaLnBrk="1" fontAlgn="auto" hangingPunct="1">
              <a:spcAft>
                <a:spcPts val="0"/>
              </a:spcAft>
              <a:buFont typeface="Wingdings 3"/>
              <a:buChar char=""/>
              <a:defRPr/>
            </a:pPr>
            <a:r>
              <a:rPr lang="en-US" dirty="0" smtClean="0"/>
              <a:t> </a:t>
            </a:r>
            <a:r>
              <a:rPr lang="zh-CN" altLang="en-US" dirty="0" smtClean="0"/>
              <a:t>电阻                       欧［姆］             </a:t>
            </a:r>
            <a:r>
              <a:rPr lang="el-GR" dirty="0" smtClean="0"/>
              <a:t>Ω        </a:t>
            </a:r>
            <a:r>
              <a:rPr lang="en-US" dirty="0" smtClean="0"/>
              <a:t>  </a:t>
            </a:r>
            <a:r>
              <a:rPr lang="el-GR" dirty="0" smtClean="0"/>
              <a:t>       </a:t>
            </a:r>
            <a:r>
              <a:rPr lang="en-US" dirty="0" smtClean="0"/>
              <a:t>V/A</a:t>
            </a:r>
            <a:br>
              <a:rPr lang="en-US" dirty="0" smtClean="0"/>
            </a:br>
            <a:r>
              <a:rPr lang="en-US" dirty="0" smtClean="0"/>
              <a:t/>
            </a:r>
            <a:br>
              <a:rPr lang="en-US" dirty="0" smtClean="0"/>
            </a:br>
            <a:r>
              <a:rPr lang="en-US" dirty="0" smtClean="0"/>
              <a:t> </a:t>
            </a:r>
            <a:r>
              <a:rPr lang="zh-CN" altLang="en-US" dirty="0" smtClean="0"/>
              <a:t>电导                       西［门子］          </a:t>
            </a:r>
            <a:r>
              <a:rPr lang="en-US" dirty="0" smtClean="0"/>
              <a:t>S                  A/V</a:t>
            </a:r>
            <a:br>
              <a:rPr lang="en-US" dirty="0" smtClean="0"/>
            </a:br>
            <a:r>
              <a:rPr lang="en-US" dirty="0" smtClean="0"/>
              <a:t/>
            </a:r>
            <a:br>
              <a:rPr lang="en-US" dirty="0" smtClean="0"/>
            </a:br>
            <a:r>
              <a:rPr lang="en-US" dirty="0" smtClean="0"/>
              <a:t> </a:t>
            </a:r>
            <a:r>
              <a:rPr lang="zh-CN" altLang="en-US" dirty="0" smtClean="0"/>
              <a:t>磁通量                   韦［伯］             </a:t>
            </a:r>
            <a:r>
              <a:rPr lang="en-US" dirty="0" err="1" smtClean="0"/>
              <a:t>Wb</a:t>
            </a:r>
            <a:r>
              <a:rPr lang="en-US" dirty="0" smtClean="0"/>
              <a:t>                 V s</a:t>
            </a:r>
            <a:br>
              <a:rPr lang="en-US" dirty="0" smtClean="0"/>
            </a:br>
            <a:r>
              <a:rPr lang="en-US" dirty="0" smtClean="0"/>
              <a:t/>
            </a:r>
            <a:br>
              <a:rPr lang="en-US" dirty="0" smtClean="0"/>
            </a:br>
            <a:r>
              <a:rPr lang="en-US" dirty="0" smtClean="0"/>
              <a:t> </a:t>
            </a:r>
            <a:r>
              <a:rPr lang="zh-CN" altLang="en-US" dirty="0" smtClean="0"/>
              <a:t>磁通量密度，磁感应强度   特［斯拉］            </a:t>
            </a:r>
            <a:r>
              <a:rPr lang="en-US" dirty="0" smtClean="0"/>
              <a:t>T                 </a:t>
            </a:r>
            <a:r>
              <a:rPr lang="en-US" dirty="0" err="1" smtClean="0"/>
              <a:t>Wb</a:t>
            </a:r>
            <a:r>
              <a:rPr lang="en-US" dirty="0" smtClean="0"/>
              <a:t>/m2</a:t>
            </a:r>
            <a:br>
              <a:rPr lang="en-US" dirty="0" smtClean="0"/>
            </a:br>
            <a:r>
              <a:rPr lang="en-US" dirty="0" smtClean="0"/>
              <a:t/>
            </a:r>
            <a:br>
              <a:rPr lang="en-US" dirty="0" smtClean="0"/>
            </a:br>
            <a:r>
              <a:rPr lang="en-US" dirty="0" smtClean="0"/>
              <a:t> </a:t>
            </a:r>
            <a:r>
              <a:rPr lang="zh-CN" altLang="en-US" dirty="0" smtClean="0"/>
              <a:t>电感                      亨［利］              </a:t>
            </a:r>
            <a:r>
              <a:rPr lang="en-US" dirty="0" smtClean="0"/>
              <a:t>H                  </a:t>
            </a:r>
            <a:r>
              <a:rPr lang="en-US" dirty="0" err="1" smtClean="0"/>
              <a:t>Wb</a:t>
            </a:r>
            <a:r>
              <a:rPr lang="en-US" dirty="0" smtClean="0"/>
              <a:t>/A</a:t>
            </a:r>
            <a:br>
              <a:rPr lang="en-US" dirty="0" smtClean="0"/>
            </a:br>
            <a:r>
              <a:rPr lang="en-US" dirty="0" smtClean="0"/>
              <a:t/>
            </a:r>
            <a:br>
              <a:rPr lang="en-US" dirty="0" smtClean="0"/>
            </a:br>
            <a:r>
              <a:rPr lang="en-US" dirty="0" smtClean="0"/>
              <a:t> </a:t>
            </a:r>
            <a:r>
              <a:rPr lang="zh-CN" altLang="en-US" dirty="0" smtClean="0"/>
              <a:t>摄氏温度                摄氏度                ℃</a:t>
            </a:r>
            <a:br>
              <a:rPr lang="zh-CN" altLang="en-US" dirty="0" smtClean="0"/>
            </a:br>
            <a:r>
              <a:rPr lang="zh-CN" altLang="en-US" dirty="0" smtClean="0"/>
              <a:t/>
            </a:r>
            <a:br>
              <a:rPr lang="zh-CN" altLang="en-US" dirty="0" smtClean="0"/>
            </a:br>
            <a:r>
              <a:rPr lang="zh-CN" altLang="en-US" dirty="0" smtClean="0"/>
              <a:t> 光通量                    流［明］             </a:t>
            </a:r>
            <a:r>
              <a:rPr lang="en-US" dirty="0" smtClean="0"/>
              <a:t>lm                </a:t>
            </a:r>
            <a:r>
              <a:rPr lang="en-US" dirty="0" err="1" smtClean="0"/>
              <a:t>cd</a:t>
            </a:r>
            <a:r>
              <a:rPr lang="en-US" dirty="0" smtClean="0"/>
              <a:t> </a:t>
            </a:r>
            <a:r>
              <a:rPr lang="en-US" dirty="0" err="1" smtClean="0"/>
              <a:t>sr</a:t>
            </a:r>
            <a:r>
              <a:rPr lang="en-US" dirty="0" smtClean="0"/>
              <a:t/>
            </a:r>
            <a:br>
              <a:rPr lang="en-US" dirty="0" smtClean="0"/>
            </a:br>
            <a:r>
              <a:rPr lang="en-US" dirty="0" smtClean="0"/>
              <a:t/>
            </a:r>
            <a:br>
              <a:rPr lang="en-US" dirty="0" smtClean="0"/>
            </a:br>
            <a:r>
              <a:rPr lang="en-US" dirty="0" smtClean="0"/>
              <a:t> </a:t>
            </a:r>
            <a:r>
              <a:rPr lang="zh-CN" altLang="en-US" dirty="0" smtClean="0"/>
              <a:t>光照度                    勒［克斯］          </a:t>
            </a:r>
            <a:r>
              <a:rPr lang="en-US" dirty="0" smtClean="0"/>
              <a:t>lx                lm/m2</a:t>
            </a:r>
            <a:br>
              <a:rPr lang="en-US" dirty="0" smtClean="0"/>
            </a:br>
            <a:r>
              <a:rPr lang="en-US" dirty="0" smtClean="0"/>
              <a:t/>
            </a:r>
            <a:br>
              <a:rPr lang="en-US" dirty="0" smtClean="0"/>
            </a:br>
            <a:r>
              <a:rPr lang="en-US" dirty="0" smtClean="0"/>
              <a:t> </a:t>
            </a:r>
            <a:r>
              <a:rPr lang="zh-CN" altLang="en-US" dirty="0" smtClean="0"/>
              <a:t>放射性活度              贝可［勒尔］       </a:t>
            </a:r>
            <a:r>
              <a:rPr lang="en-US" dirty="0" err="1" smtClean="0"/>
              <a:t>Bq</a:t>
            </a:r>
            <a:r>
              <a:rPr lang="en-US" dirty="0" smtClean="0"/>
              <a:t>                 s-1 </a:t>
            </a:r>
            <a:br>
              <a:rPr lang="en-US" dirty="0" smtClean="0"/>
            </a:br>
            <a:r>
              <a:rPr lang="en-US" dirty="0" smtClean="0"/>
              <a:t/>
            </a:r>
            <a:br>
              <a:rPr lang="en-US" dirty="0" smtClean="0"/>
            </a:br>
            <a:r>
              <a:rPr lang="en-US" dirty="0" smtClean="0"/>
              <a:t> </a:t>
            </a:r>
            <a:r>
              <a:rPr lang="zh-CN" altLang="en-US" dirty="0" smtClean="0"/>
              <a:t>吸收剂量                 戈［瑞］              </a:t>
            </a:r>
            <a:r>
              <a:rPr lang="en-US" dirty="0" err="1" smtClean="0"/>
              <a:t>Gy</a:t>
            </a:r>
            <a:r>
              <a:rPr lang="en-US" dirty="0" smtClean="0"/>
              <a:t>                 J/kg</a:t>
            </a:r>
            <a:br>
              <a:rPr lang="en-US" dirty="0" smtClean="0"/>
            </a:br>
            <a:r>
              <a:rPr lang="en-US" dirty="0" smtClean="0"/>
              <a:t/>
            </a:r>
            <a:br>
              <a:rPr lang="en-US" dirty="0" smtClean="0"/>
            </a:br>
            <a:r>
              <a:rPr lang="en-US" dirty="0" smtClean="0"/>
              <a:t> </a:t>
            </a:r>
            <a:r>
              <a:rPr lang="zh-CN" altLang="en-US" dirty="0" smtClean="0"/>
              <a:t>剂量当量                 希［沃特］           </a:t>
            </a:r>
            <a:r>
              <a:rPr lang="en-US" dirty="0" err="1" smtClean="0"/>
              <a:t>Sv</a:t>
            </a:r>
            <a:r>
              <a:rPr lang="en-US" dirty="0" smtClean="0"/>
              <a:t>                 J/kg</a:t>
            </a:r>
            <a:br>
              <a:rPr lang="en-US" dirty="0" smtClean="0"/>
            </a:br>
            <a:r>
              <a:rPr lang="en-US" dirty="0" smtClean="0"/>
              <a:t/>
            </a:r>
            <a:br>
              <a:rPr lang="en-US" dirty="0" smtClean="0"/>
            </a:br>
            <a:endParaRPr lang="zh-CN" altLang="en-US" dirty="0"/>
          </a:p>
        </p:txBody>
      </p:sp>
      <p:sp>
        <p:nvSpPr>
          <p:cNvPr id="3" name="标题 2"/>
          <p:cNvSpPr>
            <a:spLocks noGrp="1"/>
          </p:cNvSpPr>
          <p:nvPr>
            <p:ph type="title"/>
          </p:nvPr>
        </p:nvSpPr>
        <p:spPr/>
        <p:txBody>
          <a:bodyPr/>
          <a:lstStyle/>
          <a:p>
            <a:pPr eaLnBrk="1" fontAlgn="auto" hangingPunct="1">
              <a:spcAft>
                <a:spcPts val="0"/>
              </a:spcAft>
              <a:defRPr/>
            </a:pPr>
            <a:r>
              <a:rPr lang="zh-CN" altLang="en-US" sz="4000" dirty="0" smtClean="0">
                <a:solidFill>
                  <a:srgbClr val="FF0000"/>
                </a:solidFill>
              </a:rPr>
              <a:t>法定计量单位</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内容占位符 1"/>
          <p:cNvSpPr>
            <a:spLocks noGrp="1"/>
          </p:cNvSpPr>
          <p:nvPr>
            <p:ph idx="1"/>
          </p:nvPr>
        </p:nvSpPr>
        <p:spPr/>
        <p:txBody>
          <a:bodyPr/>
          <a:lstStyle/>
          <a:p>
            <a:pPr eaLnBrk="1" hangingPunct="1"/>
            <a:endParaRPr lang="zh-CN" altLang="en-US" sz="3200" b="1" smtClean="0"/>
          </a:p>
          <a:p>
            <a:pPr eaLnBrk="1" hangingPunct="1"/>
            <a:r>
              <a:rPr lang="en-US" altLang="zh-CN" b="1" smtClean="0"/>
              <a:t>1</a:t>
            </a:r>
            <a:r>
              <a:rPr lang="zh-CN" altLang="en-US" b="1" smtClean="0"/>
              <a:t>、强制检定：</a:t>
            </a:r>
            <a:r>
              <a:rPr lang="zh-CN" altLang="en-US" smtClean="0"/>
              <a:t>（用于贸易结算、安全防护、医疗卫生、环境监测方面</a:t>
            </a:r>
            <a:r>
              <a:rPr lang="en-US" altLang="zh-CN" smtClean="0"/>
              <a:t>.</a:t>
            </a:r>
          </a:p>
          <a:p>
            <a:pPr eaLnBrk="1" hangingPunct="1"/>
            <a:r>
              <a:rPr lang="zh-CN" altLang="en-US" sz="2800" b="1" smtClean="0"/>
              <a:t>计量器具种类</a:t>
            </a:r>
            <a:r>
              <a:rPr lang="en-US" altLang="zh-CN" sz="2800" b="1" smtClean="0"/>
              <a:t>22</a:t>
            </a:r>
            <a:r>
              <a:rPr lang="zh-CN" altLang="en-US" sz="2800" b="1" smtClean="0"/>
              <a:t>大类</a:t>
            </a:r>
            <a:r>
              <a:rPr lang="en-US" altLang="zh-CN" sz="2800" b="1" smtClean="0"/>
              <a:t>3300</a:t>
            </a:r>
            <a:r>
              <a:rPr lang="zh-CN" altLang="en-US" sz="2800" b="1" smtClean="0"/>
              <a:t>台件。</a:t>
            </a:r>
            <a:r>
              <a:rPr lang="en-US" altLang="zh-CN" sz="2800" smtClean="0"/>
              <a:t/>
            </a:r>
            <a:br>
              <a:rPr lang="en-US" altLang="zh-CN" sz="2800" smtClean="0"/>
            </a:br>
            <a:r>
              <a:rPr lang="zh-CN" altLang="en-US" b="1" smtClean="0"/>
              <a:t>医用辐射源：</a:t>
            </a:r>
            <a:r>
              <a:rPr lang="zh-CN" altLang="en-US" smtClean="0"/>
              <a:t>主要包括（拍片、透视）</a:t>
            </a:r>
            <a:r>
              <a:rPr lang="en-US" altLang="zh-CN" smtClean="0"/>
              <a:t>X</a:t>
            </a:r>
            <a:r>
              <a:rPr lang="zh-CN" altLang="en-US" smtClean="0"/>
              <a:t>射线机、</a:t>
            </a:r>
            <a:r>
              <a:rPr lang="en-US" altLang="zh-CN" smtClean="0"/>
              <a:t>CT</a:t>
            </a:r>
            <a:r>
              <a:rPr lang="zh-CN" altLang="en-US" smtClean="0"/>
              <a:t>。</a:t>
            </a:r>
          </a:p>
        </p:txBody>
      </p:sp>
      <p:sp>
        <p:nvSpPr>
          <p:cNvPr id="3" name="标题 2"/>
          <p:cNvSpPr>
            <a:spLocks noGrp="1"/>
          </p:cNvSpPr>
          <p:nvPr>
            <p:ph type="title"/>
          </p:nvPr>
        </p:nvSpPr>
        <p:spPr/>
        <p:txBody>
          <a:bodyPr/>
          <a:lstStyle/>
          <a:p>
            <a:pPr eaLnBrk="1" fontAlgn="auto" hangingPunct="1">
              <a:spcAft>
                <a:spcPts val="0"/>
              </a:spcAft>
              <a:defRPr/>
            </a:pPr>
            <a:r>
              <a:rPr lang="zh-CN" altLang="en-US" dirty="0" smtClean="0"/>
              <a:t>四、计量管理的内容</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内容占位符 1"/>
          <p:cNvSpPr>
            <a:spLocks noGrp="1"/>
          </p:cNvSpPr>
          <p:nvPr>
            <p:ph idx="1"/>
          </p:nvPr>
        </p:nvSpPr>
        <p:spPr/>
        <p:txBody>
          <a:bodyPr/>
          <a:lstStyle/>
          <a:p>
            <a:pPr eaLnBrk="1" hangingPunct="1">
              <a:lnSpc>
                <a:spcPct val="90000"/>
              </a:lnSpc>
            </a:pPr>
            <a:r>
              <a:rPr lang="zh-CN" altLang="en-US" b="1" smtClean="0"/>
              <a:t>医用超声源：</a:t>
            </a:r>
            <a:r>
              <a:rPr lang="zh-CN" altLang="en-US" smtClean="0"/>
              <a:t>主要包括彩超、</a:t>
            </a:r>
            <a:r>
              <a:rPr lang="en-US" altLang="zh-CN" smtClean="0"/>
              <a:t>B</a:t>
            </a:r>
            <a:r>
              <a:rPr lang="zh-CN" altLang="en-US" smtClean="0"/>
              <a:t>超等医用超声源。</a:t>
            </a:r>
            <a:r>
              <a:rPr lang="en-US" smtClean="0">
                <a:ea typeface="宋体" charset="-122"/>
              </a:rPr>
              <a:t/>
            </a:r>
            <a:br>
              <a:rPr lang="en-US" smtClean="0">
                <a:ea typeface="宋体" charset="-122"/>
              </a:rPr>
            </a:br>
            <a:r>
              <a:rPr lang="zh-CN" altLang="en-US" b="1" smtClean="0"/>
              <a:t>医用激光源：</a:t>
            </a:r>
            <a:r>
              <a:rPr lang="zh-CN" altLang="en-US" smtClean="0"/>
              <a:t>主要包括</a:t>
            </a:r>
            <a:r>
              <a:rPr lang="en-US" altLang="zh-CN" smtClean="0"/>
              <a:t>He-Ne</a:t>
            </a:r>
            <a:r>
              <a:rPr lang="zh-CN" altLang="en-US" smtClean="0"/>
              <a:t>激光器、</a:t>
            </a:r>
            <a:r>
              <a:rPr lang="en-US" altLang="zh-CN" smtClean="0"/>
              <a:t>Co2</a:t>
            </a:r>
            <a:r>
              <a:rPr lang="zh-CN" altLang="en-US" smtClean="0"/>
              <a:t>激光器等医用激光源。</a:t>
            </a:r>
            <a:r>
              <a:rPr lang="en-US" smtClean="0">
                <a:ea typeface="宋体" charset="-122"/>
              </a:rPr>
              <a:t/>
            </a:r>
            <a:br>
              <a:rPr lang="en-US" smtClean="0">
                <a:ea typeface="宋体" charset="-122"/>
              </a:rPr>
            </a:br>
            <a:r>
              <a:rPr lang="zh-CN" altLang="en-US" b="1" smtClean="0"/>
              <a:t>其它：</a:t>
            </a:r>
            <a:r>
              <a:rPr lang="zh-CN" altLang="en-US" smtClean="0"/>
              <a:t>血压计（表）、压力表、安全阀、氧气表、氧气吸入器、验光镜片组、天平、砝码、电子秤、酸度计、分光光度计、气液色谱仪、生化分析仪、体温计、心电图机、脑电图仪、人体秤、心电监护仪等。</a:t>
            </a:r>
          </a:p>
          <a:p>
            <a:pPr eaLnBrk="1" hangingPunct="1">
              <a:lnSpc>
                <a:spcPct val="90000"/>
              </a:lnSpc>
            </a:pPr>
            <a:endParaRPr lang="zh-CN" altLang="en-US" smtClean="0"/>
          </a:p>
        </p:txBody>
      </p:sp>
      <p:sp>
        <p:nvSpPr>
          <p:cNvPr id="3" name="标题 2"/>
          <p:cNvSpPr>
            <a:spLocks noGrp="1"/>
          </p:cNvSpPr>
          <p:nvPr>
            <p:ph type="title"/>
          </p:nvPr>
        </p:nvSpPr>
        <p:spPr/>
        <p:txBody>
          <a:bodyPr/>
          <a:lstStyle/>
          <a:p>
            <a:pPr eaLnBrk="1" fontAlgn="auto" hangingPunct="1">
              <a:spcAft>
                <a:spcPts val="0"/>
              </a:spcAft>
              <a:defRPr/>
            </a:pPr>
            <a:r>
              <a:rPr lang="zh-CN" altLang="en-US" dirty="0" smtClean="0"/>
              <a:t>四、计量管理的内容</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p:cNvSpPr>
          <p:nvPr>
            <p:ph type="title"/>
          </p:nvPr>
        </p:nvSpPr>
        <p:spPr bwMode="auto"/>
        <p:txBody>
          <a:bodyPr wrap="square" lIns="91440" tIns="45720" rIns="91440" bIns="45720" numCol="1" anchorCtr="0" compatLnSpc="1">
            <a:prstTxWarp prst="textNoShape">
              <a:avLst/>
            </a:prstTxWarp>
          </a:bodyPr>
          <a:lstStyle/>
          <a:p>
            <a:pPr>
              <a:defRPr/>
            </a:pPr>
            <a:endParaRPr lang="zh-CN" altLang="en-US" smtClean="0">
              <a:effectLst/>
            </a:endParaRPr>
          </a:p>
        </p:txBody>
      </p:sp>
      <p:sp>
        <p:nvSpPr>
          <p:cNvPr id="32770" name="Rectangle 3"/>
          <p:cNvSpPr>
            <a:spLocks noGrp="1"/>
          </p:cNvSpPr>
          <p:nvPr>
            <p:ph type="body" idx="1"/>
          </p:nvPr>
        </p:nvSpPr>
        <p:spPr/>
        <p:txBody>
          <a:bodyPr/>
          <a:lstStyle/>
          <a:p>
            <a:pPr marL="795338" indent="-685800"/>
            <a:r>
              <a:rPr lang="en-US" altLang="zh-CN" smtClean="0"/>
              <a:t>2.</a:t>
            </a:r>
            <a:r>
              <a:rPr lang="zh-CN" altLang="en-US" smtClean="0"/>
              <a:t>计量检定流程</a:t>
            </a:r>
          </a:p>
          <a:p>
            <a:pPr marL="795338" indent="-685800"/>
            <a:r>
              <a:rPr lang="zh-CN" altLang="en-US" smtClean="0"/>
              <a:t>制定医院计量设备的周期检定计划，上报国家法定计量检测机构。计量管理部门按检定排程表提前通知科室设备管理员，根据本科室计量器具实际情况，分批次安排送检，对送检设备按照计量器具状态管理表逐一进行登记。</a:t>
            </a:r>
          </a:p>
          <a:p>
            <a:pPr marL="795338" indent="-685800"/>
            <a:r>
              <a:rPr lang="zh-CN" altLang="en-US" smtClean="0"/>
              <a:t>经法定计量部门检定合格的计量器具，在其醒目位置粘贴绿色合格标签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p:cNvSpPr>
          <p:nvPr>
            <p:ph type="body" idx="1"/>
          </p:nvPr>
        </p:nvSpPr>
        <p:spPr/>
        <p:txBody>
          <a:bodyPr/>
          <a:lstStyle/>
          <a:p>
            <a:pPr marL="795338" indent="-685800"/>
            <a:r>
              <a:rPr lang="en-US" altLang="zh-CN" smtClean="0"/>
              <a:t>1.</a:t>
            </a:r>
            <a:r>
              <a:rPr lang="zh-CN" altLang="en-US" smtClean="0"/>
              <a:t>常规计量设备统一固定集中在设备维修科检</a:t>
            </a:r>
          </a:p>
          <a:p>
            <a:pPr marL="795338" indent="-685800"/>
            <a:r>
              <a:rPr lang="zh-CN" altLang="en-US" smtClean="0"/>
              <a:t>定；如</a:t>
            </a:r>
            <a:r>
              <a:rPr lang="en-US" altLang="zh-CN" smtClean="0"/>
              <a:t>(</a:t>
            </a:r>
            <a:r>
              <a:rPr lang="zh-CN" altLang="en-US" smtClean="0"/>
              <a:t>血压计、心电图</a:t>
            </a:r>
            <a:r>
              <a:rPr lang="en-US" altLang="zh-CN" smtClean="0"/>
              <a:t>)</a:t>
            </a:r>
          </a:p>
          <a:p>
            <a:pPr marL="795338" indent="-685800"/>
            <a:r>
              <a:rPr lang="en-US" altLang="zh-CN" smtClean="0"/>
              <a:t>2.</a:t>
            </a:r>
            <a:r>
              <a:rPr lang="zh-CN" altLang="en-US" smtClean="0"/>
              <a:t>大型设备和实验医学科、</a:t>
            </a:r>
            <a:r>
              <a:rPr lang="en-US" altLang="zh-CN" smtClean="0"/>
              <a:t>ICU</a:t>
            </a:r>
            <a:r>
              <a:rPr lang="zh-CN" altLang="en-US" smtClean="0"/>
              <a:t>、手术室的设</a:t>
            </a:r>
          </a:p>
          <a:p>
            <a:pPr marL="795338" indent="-685800"/>
            <a:r>
              <a:rPr lang="zh-CN" altLang="en-US" smtClean="0"/>
              <a:t>备，要求检定人员到临床科室进行计量检定；</a:t>
            </a:r>
          </a:p>
          <a:p>
            <a:pPr marL="795338" indent="-685800"/>
            <a:r>
              <a:rPr lang="zh-CN" altLang="en-US" smtClean="0"/>
              <a:t>如</a:t>
            </a:r>
            <a:r>
              <a:rPr lang="en-US" altLang="zh-CN" smtClean="0"/>
              <a:t>(B</a:t>
            </a:r>
            <a:r>
              <a:rPr lang="zh-CN" altLang="en-US" smtClean="0"/>
              <a:t>超</a:t>
            </a:r>
            <a:r>
              <a:rPr lang="en-US" altLang="zh-CN" smtClean="0"/>
              <a:t>X</a:t>
            </a:r>
            <a:r>
              <a:rPr lang="zh-CN" altLang="en-US" smtClean="0"/>
              <a:t>、光机等</a:t>
            </a:r>
            <a:r>
              <a:rPr lang="en-US" altLang="zh-CN" smtClean="0"/>
              <a:t>)</a:t>
            </a:r>
          </a:p>
          <a:p>
            <a:pPr marL="795338" indent="-685800"/>
            <a:r>
              <a:rPr lang="en-US" altLang="zh-CN" smtClean="0"/>
              <a:t>3.</a:t>
            </a:r>
            <a:r>
              <a:rPr lang="zh-CN" altLang="en-US" smtClean="0"/>
              <a:t>新购设备由计量管理部门送相关国家法定技术检测部门进行检定。未经计量检定的设备不允许发放科室使用。</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内容占位符 2"/>
          <p:cNvSpPr>
            <a:spLocks noGrp="1"/>
          </p:cNvSpPr>
          <p:nvPr>
            <p:ph idx="1"/>
          </p:nvPr>
        </p:nvSpPr>
        <p:spPr/>
        <p:txBody>
          <a:bodyPr/>
          <a:lstStyle/>
          <a:p>
            <a:pPr eaLnBrk="1" hangingPunct="1"/>
            <a:r>
              <a:rPr lang="en-US" altLang="zh-CN" sz="2500" smtClean="0"/>
              <a:t> </a:t>
            </a:r>
            <a:r>
              <a:rPr lang="zh-CN" altLang="en-US" sz="2500" smtClean="0"/>
              <a:t>计量的定义：为实现单位统一和量值准确可靠的活动。</a:t>
            </a:r>
          </a:p>
          <a:p>
            <a:pPr eaLnBrk="1" hangingPunct="1"/>
            <a:endParaRPr lang="zh-CN" altLang="en-US" sz="2500" smtClean="0"/>
          </a:p>
          <a:p>
            <a:pPr eaLnBrk="1" hangingPunct="1"/>
            <a:r>
              <a:rPr lang="zh-CN" altLang="en-US" sz="2500" smtClean="0"/>
              <a:t>强制计量检定：由国家法定计量检测机构按照计量检定规程对计量器具进行周期检定。</a:t>
            </a:r>
          </a:p>
          <a:p>
            <a:pPr eaLnBrk="1" hangingPunct="1"/>
            <a:endParaRPr lang="zh-CN" altLang="en-US" sz="2500" smtClean="0"/>
          </a:p>
        </p:txBody>
      </p:sp>
      <p:sp>
        <p:nvSpPr>
          <p:cNvPr id="2" name="标题 1"/>
          <p:cNvSpPr>
            <a:spLocks noGrp="1"/>
          </p:cNvSpPr>
          <p:nvPr>
            <p:ph type="title"/>
          </p:nvPr>
        </p:nvSpPr>
        <p:spPr>
          <a:xfrm>
            <a:off x="657225" y="195263"/>
            <a:ext cx="8229600" cy="1143000"/>
          </a:xfrm>
        </p:spPr>
        <p:txBody>
          <a:bodyPr/>
          <a:lstStyle/>
          <a:p>
            <a:pPr eaLnBrk="1" fontAlgn="auto" hangingPunct="1">
              <a:spcAft>
                <a:spcPts val="0"/>
              </a:spcAft>
              <a:defRPr/>
            </a:pPr>
            <a:r>
              <a:rPr lang="zh-CN" altLang="en-US" dirty="0" smtClean="0"/>
              <a:t>一、计量</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6"/>
          <p:cNvSpPr>
            <a:spLocks noGrp="1"/>
          </p:cNvSpPr>
          <p:nvPr>
            <p:ph type="body" idx="1"/>
          </p:nvPr>
        </p:nvSpPr>
        <p:spPr/>
        <p:txBody>
          <a:bodyPr/>
          <a:lstStyle/>
          <a:p>
            <a:pPr marL="795338" indent="-685800">
              <a:lnSpc>
                <a:spcPct val="80000"/>
              </a:lnSpc>
            </a:pPr>
            <a:endParaRPr lang="zh-CN" altLang="en-US" sz="900" smtClean="0"/>
          </a:p>
          <a:p>
            <a:pPr marL="795338" indent="-685800">
              <a:lnSpc>
                <a:spcPct val="80000"/>
              </a:lnSpc>
            </a:pPr>
            <a:r>
              <a:rPr lang="en-US" altLang="zh-CN" sz="2800" smtClean="0"/>
              <a:t>1</a:t>
            </a:r>
            <a:r>
              <a:rPr lang="zh-CN" altLang="en-US" sz="2800" smtClean="0"/>
              <a:t>认真学习并执行国家有关计量法规，积极贯彻各级政府对医疗卫生计量工作的管理要求。</a:t>
            </a:r>
          </a:p>
          <a:p>
            <a:pPr marL="795338" indent="-685800">
              <a:lnSpc>
                <a:spcPct val="80000"/>
              </a:lnSpc>
            </a:pPr>
            <a:r>
              <a:rPr lang="en-US" altLang="zh-CN" sz="2800" smtClean="0"/>
              <a:t>2</a:t>
            </a:r>
            <a:r>
              <a:rPr lang="zh-CN" altLang="en-US" sz="2800" smtClean="0"/>
              <a:t>有向本科室人员宣传计量法规和计量知识的义务。</a:t>
            </a:r>
          </a:p>
          <a:p>
            <a:pPr marL="795338" indent="-685800">
              <a:lnSpc>
                <a:spcPct val="80000"/>
              </a:lnSpc>
            </a:pPr>
            <a:r>
              <a:rPr lang="en-US" altLang="zh-CN" sz="2800" smtClean="0"/>
              <a:t>3</a:t>
            </a:r>
            <a:r>
              <a:rPr lang="zh-CN" altLang="en-US" sz="2800" smtClean="0"/>
              <a:t>指导本科室人员正确使用计量器具。</a:t>
            </a:r>
          </a:p>
          <a:p>
            <a:pPr marL="795338" indent="-685800">
              <a:lnSpc>
                <a:spcPct val="80000"/>
              </a:lnSpc>
            </a:pPr>
            <a:r>
              <a:rPr lang="en-US" altLang="zh-CN" sz="2800" smtClean="0"/>
              <a:t>4</a:t>
            </a:r>
            <a:r>
              <a:rPr lang="zh-CN" altLang="en-US" sz="2800" smtClean="0"/>
              <a:t>负责本科室计量器具的管理，并建立科室计量器具台帐。</a:t>
            </a:r>
          </a:p>
          <a:p>
            <a:pPr marL="795338" indent="-685800">
              <a:lnSpc>
                <a:spcPct val="80000"/>
              </a:lnSpc>
            </a:pPr>
            <a:r>
              <a:rPr lang="zh-CN" altLang="en-US" sz="2800" smtClean="0"/>
              <a:t>内容包括：计量器具名称 规格型号 制造厂家</a:t>
            </a:r>
          </a:p>
          <a:p>
            <a:pPr marL="795338" indent="-685800">
              <a:lnSpc>
                <a:spcPct val="80000"/>
              </a:lnSpc>
            </a:pPr>
            <a:r>
              <a:rPr lang="zh-CN" altLang="en-US" sz="2800" smtClean="0"/>
              <a:t>出厂编号  医院编号  测量范围  启用日期 报废日期  检定日期  保管人  备注等。</a:t>
            </a:r>
          </a:p>
          <a:p>
            <a:pPr marL="795338" indent="-685800">
              <a:lnSpc>
                <a:spcPct val="80000"/>
              </a:lnSpc>
            </a:pPr>
            <a:endParaRPr lang="zh-CN" altLang="en-US" sz="2800" smtClean="0"/>
          </a:p>
          <a:p>
            <a:pPr marL="795338" indent="-685800">
              <a:lnSpc>
                <a:spcPct val="80000"/>
              </a:lnSpc>
            </a:pPr>
            <a:endParaRPr lang="zh-CN" altLang="en-US" sz="2800" smtClean="0"/>
          </a:p>
          <a:p>
            <a:pPr marL="795338" indent="-685800">
              <a:lnSpc>
                <a:spcPct val="80000"/>
              </a:lnSpc>
            </a:pPr>
            <a:endParaRPr lang="zh-CN" altLang="en-US" sz="2800" smtClean="0"/>
          </a:p>
          <a:p>
            <a:pPr marL="795338" indent="-685800">
              <a:lnSpc>
                <a:spcPct val="80000"/>
              </a:lnSpc>
            </a:pPr>
            <a:endParaRPr lang="zh-CN" altLang="en-US" sz="3200" smtClean="0"/>
          </a:p>
          <a:p>
            <a:pPr marL="795338" indent="-685800">
              <a:lnSpc>
                <a:spcPct val="80000"/>
              </a:lnSpc>
            </a:pPr>
            <a:endParaRPr lang="zh-CN" altLang="en-US" sz="1200" smtClean="0"/>
          </a:p>
          <a:p>
            <a:pPr marL="795338" indent="-685800">
              <a:lnSpc>
                <a:spcPct val="80000"/>
              </a:lnSpc>
            </a:pPr>
            <a:endParaRPr lang="zh-CN" altLang="en-US" sz="1200" smtClean="0"/>
          </a:p>
        </p:txBody>
      </p:sp>
      <p:sp>
        <p:nvSpPr>
          <p:cNvPr id="34820" name="Text Box 4"/>
          <p:cNvSpPr txBox="1">
            <a:spLocks noChangeArrowheads="1"/>
          </p:cNvSpPr>
          <p:nvPr/>
        </p:nvSpPr>
        <p:spPr bwMode="auto">
          <a:xfrm>
            <a:off x="1042988" y="692150"/>
            <a:ext cx="7273925" cy="641350"/>
          </a:xfrm>
          <a:prstGeom prst="rect">
            <a:avLst/>
          </a:prstGeom>
          <a:noFill/>
          <a:ln w="9525">
            <a:noFill/>
            <a:miter lim="800000"/>
            <a:headEnd/>
            <a:tailEnd/>
          </a:ln>
          <a:effectLst/>
        </p:spPr>
        <p:txBody>
          <a:bodyPr>
            <a:spAutoFit/>
          </a:bodyPr>
          <a:lstStyle/>
          <a:p>
            <a:pPr>
              <a:spcBef>
                <a:spcPct val="50000"/>
              </a:spcBef>
            </a:pPr>
            <a:r>
              <a:rPr lang="zh-CN" altLang="en-US" sz="3600"/>
              <a:t>   五 科室设备管理员职责</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p:nvPr>
        </p:nvSpPr>
        <p:spPr bwMode="auto"/>
        <p:txBody>
          <a:bodyPr wrap="square" lIns="91440" tIns="45720" rIns="91440" bIns="45720" numCol="1" anchorCtr="0" compatLnSpc="1">
            <a:prstTxWarp prst="textNoShape">
              <a:avLst/>
            </a:prstTxWarp>
          </a:bodyPr>
          <a:lstStyle/>
          <a:p>
            <a:pPr>
              <a:defRPr/>
            </a:pPr>
            <a:endParaRPr lang="zh-CN" altLang="en-US" smtClean="0">
              <a:effectLst/>
            </a:endParaRPr>
          </a:p>
        </p:txBody>
      </p:sp>
      <p:sp>
        <p:nvSpPr>
          <p:cNvPr id="35842" name="Rectangle 3"/>
          <p:cNvSpPr>
            <a:spLocks noGrp="1"/>
          </p:cNvSpPr>
          <p:nvPr>
            <p:ph type="body" idx="1"/>
          </p:nvPr>
        </p:nvSpPr>
        <p:spPr/>
        <p:txBody>
          <a:bodyPr/>
          <a:lstStyle/>
          <a:p>
            <a:pPr>
              <a:lnSpc>
                <a:spcPct val="80000"/>
              </a:lnSpc>
            </a:pPr>
            <a:r>
              <a:rPr lang="en-US" altLang="zh-CN" sz="2800" smtClean="0"/>
              <a:t>5</a:t>
            </a:r>
            <a:r>
              <a:rPr lang="zh-CN" altLang="en-US" sz="2800" smtClean="0"/>
              <a:t>列入国家强制检定目录的计量器具，未</a:t>
            </a:r>
          </a:p>
          <a:p>
            <a:pPr>
              <a:lnSpc>
                <a:spcPct val="80000"/>
              </a:lnSpc>
            </a:pPr>
            <a:r>
              <a:rPr lang="zh-CN" altLang="en-US" sz="2800" smtClean="0"/>
              <a:t>按规定申请检定或检定不合格又继续使用的，有权责令其停止使用。</a:t>
            </a:r>
          </a:p>
          <a:p>
            <a:pPr>
              <a:lnSpc>
                <a:spcPct val="80000"/>
              </a:lnSpc>
            </a:pPr>
            <a:endParaRPr lang="en-US" altLang="zh-CN" sz="2800" smtClean="0"/>
          </a:p>
          <a:p>
            <a:pPr>
              <a:lnSpc>
                <a:spcPct val="80000"/>
              </a:lnSpc>
            </a:pPr>
            <a:r>
              <a:rPr lang="en-US" altLang="zh-CN" sz="2800" smtClean="0"/>
              <a:t>6 </a:t>
            </a:r>
            <a:r>
              <a:rPr lang="zh-CN" altLang="en-US" sz="2800" smtClean="0"/>
              <a:t>监管本科室计量器具的规范管理，如实填写本科室的计量器具状态管理表。</a:t>
            </a:r>
          </a:p>
          <a:p>
            <a:pPr>
              <a:lnSpc>
                <a:spcPct val="80000"/>
              </a:lnSpc>
            </a:pPr>
            <a:r>
              <a:rPr lang="en-US" altLang="zh-CN" sz="2800" smtClean="0"/>
              <a:t>7 </a:t>
            </a:r>
            <a:r>
              <a:rPr lang="zh-CN" altLang="en-US" sz="2800" smtClean="0"/>
              <a:t>协助计量室主管计量员开展计量器具的周期检定工作。</a:t>
            </a:r>
          </a:p>
          <a:p>
            <a:pPr>
              <a:lnSpc>
                <a:spcPct val="80000"/>
              </a:lnSpc>
            </a:pPr>
            <a:endParaRPr lang="zh-CN" altLang="en-US" sz="280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内容占位符 2"/>
          <p:cNvSpPr>
            <a:spLocks noGrp="1"/>
          </p:cNvSpPr>
          <p:nvPr>
            <p:ph idx="1"/>
          </p:nvPr>
        </p:nvSpPr>
        <p:spPr/>
        <p:txBody>
          <a:bodyPr/>
          <a:lstStyle/>
          <a:p>
            <a:pPr eaLnBrk="1" hangingPunct="1">
              <a:lnSpc>
                <a:spcPct val="90000"/>
              </a:lnSpc>
            </a:pPr>
            <a:endParaRPr lang="en-US" altLang="zh-CN" smtClean="0"/>
          </a:p>
          <a:p>
            <a:pPr eaLnBrk="1" hangingPunct="1">
              <a:lnSpc>
                <a:spcPct val="90000"/>
              </a:lnSpc>
            </a:pPr>
            <a:r>
              <a:rPr lang="en-US" altLang="zh-CN" sz="2800" smtClean="0"/>
              <a:t>8 </a:t>
            </a:r>
            <a:r>
              <a:rPr lang="zh-CN" altLang="en-US" sz="2800" smtClean="0"/>
              <a:t>对于计量器具进行修理后，必须重新检定，合格后才能投入使用。</a:t>
            </a:r>
            <a:endParaRPr lang="en-US" altLang="zh-CN" sz="2800" smtClean="0"/>
          </a:p>
          <a:p>
            <a:pPr eaLnBrk="1" hangingPunct="1">
              <a:lnSpc>
                <a:spcPct val="90000"/>
              </a:lnSpc>
            </a:pPr>
            <a:r>
              <a:rPr lang="en-US" altLang="zh-CN" sz="2800" smtClean="0"/>
              <a:t>9</a:t>
            </a:r>
            <a:r>
              <a:rPr lang="zh-CN" altLang="en-US" sz="2800" smtClean="0"/>
              <a:t>对于器具损坏的补充或者新器具的购置，首先在投入使用前，进行检定。并在当年底前纳入整个计量管理系统中进行管理。</a:t>
            </a:r>
          </a:p>
          <a:p>
            <a:pPr eaLnBrk="1" hangingPunct="1">
              <a:lnSpc>
                <a:spcPct val="90000"/>
              </a:lnSpc>
            </a:pPr>
            <a:endParaRPr lang="en-US" altLang="zh-CN" sz="2800" smtClean="0"/>
          </a:p>
          <a:p>
            <a:pPr eaLnBrk="1" hangingPunct="1"/>
            <a:r>
              <a:rPr lang="en-US" altLang="zh-CN" sz="2800" smtClean="0"/>
              <a:t>10 </a:t>
            </a:r>
            <a:r>
              <a:rPr lang="zh-CN" altLang="en-US" sz="2800" smtClean="0"/>
              <a:t>对本医院所有出具的报告和病历等，使用的法定计量单位进行检查和监督。</a:t>
            </a:r>
          </a:p>
          <a:p>
            <a:pPr eaLnBrk="1" hangingPunct="1">
              <a:lnSpc>
                <a:spcPct val="90000"/>
              </a:lnSpc>
              <a:buFont typeface="Wingdings 3" pitchFamily="18" charset="2"/>
              <a:buNone/>
            </a:pPr>
            <a:endParaRPr lang="zh-CN" altLang="en-US" sz="2800" smtClean="0"/>
          </a:p>
        </p:txBody>
      </p:sp>
      <p:sp>
        <p:nvSpPr>
          <p:cNvPr id="2" name="标题 1"/>
          <p:cNvSpPr>
            <a:spLocks noGrp="1"/>
          </p:cNvSpPr>
          <p:nvPr>
            <p:ph type="title"/>
          </p:nvPr>
        </p:nvSpPr>
        <p:spPr/>
        <p:txBody>
          <a:bodyPr/>
          <a:lstStyle/>
          <a:p>
            <a:pPr eaLnBrk="1" fontAlgn="auto" hangingPunct="1">
              <a:spcAft>
                <a:spcPts val="0"/>
              </a:spcAft>
              <a:defRPr/>
            </a:pPr>
            <a:r>
              <a:rPr lang="zh-CN" altLang="en-US" dirty="0" smtClean="0"/>
              <a:t>五、计量管理的职责</a:t>
            </a: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2"/>
          <p:cNvSpPr>
            <a:spLocks noGrp="1"/>
          </p:cNvSpPr>
          <p:nvPr>
            <p:ph idx="1"/>
          </p:nvPr>
        </p:nvSpPr>
        <p:spPr/>
        <p:txBody>
          <a:bodyPr/>
          <a:lstStyle/>
          <a:p>
            <a:pPr eaLnBrk="1" hangingPunct="1">
              <a:lnSpc>
                <a:spcPct val="80000"/>
              </a:lnSpc>
            </a:pPr>
            <a:r>
              <a:rPr lang="en-US" altLang="zh-CN" sz="3500" smtClean="0">
                <a:solidFill>
                  <a:srgbClr val="FF0000"/>
                </a:solidFill>
              </a:rPr>
              <a:t>1</a:t>
            </a:r>
            <a:r>
              <a:rPr lang="zh-CN" altLang="en-US" sz="3500" smtClean="0">
                <a:solidFill>
                  <a:srgbClr val="FF0000"/>
                </a:solidFill>
              </a:rPr>
              <a:t>、</a:t>
            </a:r>
            <a:r>
              <a:rPr lang="zh-CN" altLang="en-US" sz="3200" smtClean="0">
                <a:solidFill>
                  <a:srgbClr val="FF0000"/>
                </a:solidFill>
              </a:rPr>
              <a:t>客观需要</a:t>
            </a:r>
            <a:endParaRPr lang="en-US" sz="3200" smtClean="0">
              <a:solidFill>
                <a:srgbClr val="FF0000"/>
              </a:solidFill>
              <a:ea typeface="宋体" charset="-122"/>
            </a:endParaRPr>
          </a:p>
          <a:p>
            <a:pPr eaLnBrk="1" hangingPunct="1">
              <a:lnSpc>
                <a:spcPct val="80000"/>
              </a:lnSpc>
            </a:pPr>
            <a:r>
              <a:rPr lang="en-US" sz="3500" smtClean="0">
                <a:solidFill>
                  <a:srgbClr val="FF0000"/>
                </a:solidFill>
                <a:ea typeface="宋体" charset="-122"/>
              </a:rPr>
              <a:t>“</a:t>
            </a:r>
            <a:r>
              <a:rPr lang="zh-CN" altLang="en-US" sz="3200" smtClean="0">
                <a:solidFill>
                  <a:srgbClr val="FF0000"/>
                </a:solidFill>
              </a:rPr>
              <a:t>准确性</a:t>
            </a:r>
            <a:r>
              <a:rPr lang="en-US" sz="3200" smtClean="0">
                <a:solidFill>
                  <a:srgbClr val="FF0000"/>
                </a:solidFill>
                <a:ea typeface="宋体" charset="-122"/>
              </a:rPr>
              <a:t>”</a:t>
            </a:r>
            <a:r>
              <a:rPr lang="zh-CN" altLang="en-US" sz="3200" smtClean="0">
                <a:solidFill>
                  <a:srgbClr val="FF0000"/>
                </a:solidFill>
              </a:rPr>
              <a:t>是医疗设备的生命</a:t>
            </a:r>
            <a:endParaRPr lang="en-US" altLang="zh-CN" sz="3200" smtClean="0">
              <a:solidFill>
                <a:srgbClr val="FF0000"/>
              </a:solidFill>
            </a:endParaRPr>
          </a:p>
          <a:p>
            <a:pPr eaLnBrk="1" hangingPunct="1">
              <a:lnSpc>
                <a:spcPct val="80000"/>
              </a:lnSpc>
            </a:pPr>
            <a:r>
              <a:rPr lang="zh-CN" altLang="en-US" sz="2500" smtClean="0"/>
              <a:t>医生对患者疾病的诊治，首先由诊断开始，诊断设备的准确性尤为重要。血压计测量不准就有可能将高血压患者误诊为正常；检验仪器如果失准，就可能造成误诊或漏诊。手术、治疗设备的准确性更重要，如放射治疗设备照射剂量过大，则会给患者造成损伤，严重的甚至危及生命；高频电刀等手术设备的准确性，同样直接关系到患者的健康乃至生命安全；麻醉机的氧气浓度、麻醉气体浓度、对患者各项体征指标的监测等方面的准确性，无疑关系到患者生死存亡。</a:t>
            </a:r>
          </a:p>
        </p:txBody>
      </p:sp>
      <p:sp>
        <p:nvSpPr>
          <p:cNvPr id="2" name="标题 1"/>
          <p:cNvSpPr>
            <a:spLocks noGrp="1"/>
          </p:cNvSpPr>
          <p:nvPr>
            <p:ph type="title"/>
          </p:nvPr>
        </p:nvSpPr>
        <p:spPr/>
        <p:txBody>
          <a:bodyPr/>
          <a:lstStyle/>
          <a:p>
            <a:pPr eaLnBrk="1" fontAlgn="auto" hangingPunct="1">
              <a:spcAft>
                <a:spcPts val="0"/>
              </a:spcAft>
              <a:defRPr/>
            </a:pPr>
            <a:r>
              <a:rPr lang="zh-CN" altLang="en-US" dirty="0" smtClean="0"/>
              <a:t>二、计量管理的意义</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92500"/>
          </a:bodyPr>
          <a:lstStyle/>
          <a:p>
            <a:pPr marL="365760" indent="-256032" eaLnBrk="1" fontAlgn="auto" hangingPunct="1">
              <a:spcAft>
                <a:spcPts val="0"/>
              </a:spcAft>
              <a:buFont typeface="Wingdings 3"/>
              <a:buChar char=""/>
              <a:defRPr/>
            </a:pPr>
            <a:r>
              <a:rPr lang="en-US" altLang="zh-CN" dirty="0" smtClean="0">
                <a:solidFill>
                  <a:srgbClr val="FF0000"/>
                </a:solidFill>
              </a:rPr>
              <a:t>2</a:t>
            </a:r>
            <a:r>
              <a:rPr lang="zh-CN" altLang="en-US" dirty="0" smtClean="0">
                <a:solidFill>
                  <a:srgbClr val="FF0000"/>
                </a:solidFill>
              </a:rPr>
              <a:t>、管理需要</a:t>
            </a:r>
            <a:endParaRPr lang="en-US" altLang="zh-CN" dirty="0" smtClean="0">
              <a:solidFill>
                <a:srgbClr val="FF0000"/>
              </a:solidFill>
            </a:endParaRPr>
          </a:p>
          <a:p>
            <a:pPr marL="365760" indent="-256032" eaLnBrk="1" fontAlgn="auto" hangingPunct="1">
              <a:spcAft>
                <a:spcPts val="0"/>
              </a:spcAft>
              <a:buFont typeface="Wingdings 3"/>
              <a:buChar char=""/>
              <a:defRPr/>
            </a:pPr>
            <a:r>
              <a:rPr lang="en-US" altLang="zh-CN" dirty="0" smtClean="0"/>
              <a:t>1.《</a:t>
            </a:r>
            <a:r>
              <a:rPr lang="zh-CN" altLang="en-US" dirty="0" smtClean="0"/>
              <a:t>中华人民共和国计量法</a:t>
            </a:r>
            <a:r>
              <a:rPr lang="en-US" altLang="zh-CN" dirty="0" smtClean="0"/>
              <a:t>》</a:t>
            </a:r>
            <a:r>
              <a:rPr lang="zh-CN" altLang="en-US" dirty="0" smtClean="0"/>
              <a:t>第二章第九条的规定：</a:t>
            </a:r>
            <a:r>
              <a:rPr lang="en-US" dirty="0" smtClean="0"/>
              <a:t>“</a:t>
            </a:r>
            <a:r>
              <a:rPr lang="zh-CN" altLang="en-US" dirty="0" smtClean="0"/>
              <a:t>用于贸易结算、安全防护、医疗卫生、环境监测方面的列入强制检定目录的工作计量器具，实行强制检定。未按照规定申请检定或检定不合格的，不得使用。</a:t>
            </a:r>
            <a:r>
              <a:rPr lang="en-US" dirty="0" smtClean="0"/>
              <a:t>” </a:t>
            </a:r>
            <a:endParaRPr lang="en-US" altLang="zh-CN" dirty="0" smtClean="0"/>
          </a:p>
          <a:p>
            <a:pPr marL="365760" indent="-256032" eaLnBrk="1" fontAlgn="auto" hangingPunct="1">
              <a:spcAft>
                <a:spcPts val="0"/>
              </a:spcAft>
              <a:buFont typeface="Wingdings 3"/>
              <a:buChar char=""/>
              <a:defRPr/>
            </a:pPr>
            <a:r>
              <a:rPr lang="en-US" altLang="zh-CN" dirty="0" smtClean="0"/>
              <a:t>2.</a:t>
            </a:r>
            <a:r>
              <a:rPr lang="zh-CN" altLang="en-US" dirty="0" smtClean="0"/>
              <a:t>中华人民共和国国务院令　第３５１号 </a:t>
            </a:r>
            <a:r>
              <a:rPr lang="en-US" altLang="zh-CN" dirty="0" smtClean="0"/>
              <a:t>《</a:t>
            </a:r>
            <a:r>
              <a:rPr lang="zh-CN" altLang="en-US" dirty="0" smtClean="0"/>
              <a:t>医疗事故处理条例</a:t>
            </a:r>
            <a:r>
              <a:rPr lang="en-US" altLang="zh-CN" dirty="0" smtClean="0"/>
              <a:t>》</a:t>
            </a:r>
            <a:r>
              <a:rPr lang="zh-CN" altLang="en-US" dirty="0" smtClean="0"/>
              <a:t>已经２００２年２月２０日国务院第５５次常务会议通过，现予公布，自２００２年９月１日起施行。　这对医院的诊断、检测和治疗水平提出了更高的要求。很多医疗事故不只是要求医院证明你的治疗方法正确，还要求医院要证明你的医疗设备是正常的、合格的。</a:t>
            </a:r>
            <a:endParaRPr lang="en-US" altLang="zh-CN" dirty="0" smtClean="0"/>
          </a:p>
        </p:txBody>
      </p:sp>
      <p:sp>
        <p:nvSpPr>
          <p:cNvPr id="2" name="标题 1"/>
          <p:cNvSpPr>
            <a:spLocks noGrp="1"/>
          </p:cNvSpPr>
          <p:nvPr>
            <p:ph type="title"/>
          </p:nvPr>
        </p:nvSpPr>
        <p:spPr/>
        <p:txBody>
          <a:bodyPr/>
          <a:lstStyle/>
          <a:p>
            <a:pPr eaLnBrk="1" fontAlgn="auto" hangingPunct="1">
              <a:spcAft>
                <a:spcPts val="0"/>
              </a:spcAft>
              <a:defRPr/>
            </a:pPr>
            <a:r>
              <a:rPr lang="zh-CN" altLang="en-US" dirty="0" smtClean="0"/>
              <a:t>二、计量管理的意义</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内容占位符 1"/>
          <p:cNvSpPr>
            <a:spLocks noGrp="1"/>
          </p:cNvSpPr>
          <p:nvPr>
            <p:ph idx="1"/>
          </p:nvPr>
        </p:nvSpPr>
        <p:spPr/>
        <p:txBody>
          <a:bodyPr/>
          <a:lstStyle/>
          <a:p>
            <a:pPr eaLnBrk="1" hangingPunct="1">
              <a:lnSpc>
                <a:spcPct val="90000"/>
              </a:lnSpc>
            </a:pPr>
            <a:r>
              <a:rPr lang="en-US" altLang="zh-CN" smtClean="0"/>
              <a:t>3.</a:t>
            </a:r>
            <a:r>
              <a:rPr lang="zh-CN" altLang="en-US" smtClean="0"/>
              <a:t>民事诉讼中</a:t>
            </a:r>
            <a:r>
              <a:rPr lang="en-US" altLang="zh-CN" smtClean="0"/>
              <a:t>,</a:t>
            </a:r>
            <a:r>
              <a:rPr lang="zh-CN" altLang="en-US" smtClean="0"/>
              <a:t>有关法律的举证要求</a:t>
            </a:r>
            <a:r>
              <a:rPr lang="en-US" altLang="zh-CN" smtClean="0"/>
              <a:t>,</a:t>
            </a:r>
            <a:r>
              <a:rPr lang="zh-CN" altLang="en-US" smtClean="0"/>
              <a:t>对所使用的计量器具提供符合法律和技术要求证据。</a:t>
            </a:r>
          </a:p>
          <a:p>
            <a:pPr eaLnBrk="1" hangingPunct="1">
              <a:lnSpc>
                <a:spcPct val="90000"/>
              </a:lnSpc>
            </a:pPr>
            <a:endParaRPr lang="en-US" altLang="zh-CN" smtClean="0"/>
          </a:p>
          <a:p>
            <a:pPr eaLnBrk="1" hangingPunct="1">
              <a:lnSpc>
                <a:spcPct val="90000"/>
              </a:lnSpc>
            </a:pPr>
            <a:r>
              <a:rPr lang="zh-CN" altLang="en-US" sz="1900" smtClean="0">
                <a:solidFill>
                  <a:srgbClr val="FF0000"/>
                </a:solidFill>
              </a:rPr>
              <a:t>（八）因医疗行为引起的侵权诉讼，由医疗机构就医疗</a:t>
            </a:r>
            <a:r>
              <a:rPr lang="zh-CN" altLang="en-US" sz="1900" smtClean="0">
                <a:solidFill>
                  <a:srgbClr val="00B050"/>
                </a:solidFill>
              </a:rPr>
              <a:t>行为</a:t>
            </a:r>
            <a:r>
              <a:rPr lang="zh-CN" altLang="en-US" sz="1900" smtClean="0">
                <a:solidFill>
                  <a:srgbClr val="FF0000"/>
                </a:solidFill>
              </a:rPr>
              <a:t>与损害结果之间不存在因果关系及不存在医疗过错承担举证责任。</a:t>
            </a:r>
            <a:endParaRPr lang="zh-CN" altLang="en-US" smtClean="0"/>
          </a:p>
          <a:p>
            <a:pPr eaLnBrk="1" hangingPunct="1">
              <a:lnSpc>
                <a:spcPct val="90000"/>
              </a:lnSpc>
            </a:pPr>
            <a:endParaRPr lang="en-US" altLang="zh-CN" smtClean="0"/>
          </a:p>
          <a:p>
            <a:pPr eaLnBrk="1" hangingPunct="1">
              <a:lnSpc>
                <a:spcPct val="90000"/>
              </a:lnSpc>
            </a:pPr>
            <a:endParaRPr lang="zh-CN" altLang="en-US" smtClean="0"/>
          </a:p>
        </p:txBody>
      </p:sp>
      <p:sp>
        <p:nvSpPr>
          <p:cNvPr id="3" name="标题 2"/>
          <p:cNvSpPr>
            <a:spLocks noGrp="1"/>
          </p:cNvSpPr>
          <p:nvPr>
            <p:ph type="title"/>
          </p:nvPr>
        </p:nvSpPr>
        <p:spPr/>
        <p:txBody>
          <a:bodyPr/>
          <a:lstStyle/>
          <a:p>
            <a:pPr eaLnBrk="1" fontAlgn="auto" hangingPunct="1">
              <a:spcAft>
                <a:spcPts val="0"/>
              </a:spcAft>
              <a:defRPr/>
            </a:pPr>
            <a:r>
              <a:rPr lang="zh-CN" altLang="en-US" dirty="0" smtClean="0"/>
              <a:t>二、计量管理的意义</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内容占位符 2"/>
          <p:cNvSpPr>
            <a:spLocks noGrp="1"/>
          </p:cNvSpPr>
          <p:nvPr>
            <p:ph idx="1"/>
          </p:nvPr>
        </p:nvSpPr>
        <p:spPr/>
        <p:txBody>
          <a:bodyPr/>
          <a:lstStyle/>
          <a:p>
            <a:pPr eaLnBrk="1" hangingPunct="1"/>
            <a:r>
              <a:rPr lang="zh-CN" altLang="en-US" smtClean="0">
                <a:solidFill>
                  <a:srgbClr val="FF0000"/>
                </a:solidFill>
              </a:rPr>
              <a:t>中华人民共和国计量法</a:t>
            </a:r>
            <a:endParaRPr lang="en-US" altLang="zh-CN" smtClean="0">
              <a:solidFill>
                <a:srgbClr val="FF0000"/>
              </a:solidFill>
            </a:endParaRPr>
          </a:p>
          <a:p>
            <a:pPr eaLnBrk="1" hangingPunct="1"/>
            <a:r>
              <a:rPr lang="en-US" altLang="zh-CN" smtClean="0"/>
              <a:t>(1985</a:t>
            </a:r>
            <a:r>
              <a:rPr lang="en-US" smtClean="0">
                <a:ea typeface="宋体" charset="-122"/>
              </a:rPr>
              <a:t>年</a:t>
            </a:r>
            <a:r>
              <a:rPr lang="en-US" altLang="zh-CN" smtClean="0"/>
              <a:t>9</a:t>
            </a:r>
            <a:r>
              <a:rPr lang="en-US" smtClean="0">
                <a:ea typeface="宋体" charset="-122"/>
              </a:rPr>
              <a:t>月</a:t>
            </a:r>
            <a:r>
              <a:rPr lang="en-US" altLang="zh-CN" smtClean="0"/>
              <a:t>6</a:t>
            </a:r>
            <a:r>
              <a:rPr lang="en-US" smtClean="0">
                <a:ea typeface="宋体" charset="-122"/>
              </a:rPr>
              <a:t>日第六届全国人民代表大会常务委员会第十二次会议通过，</a:t>
            </a:r>
            <a:endParaRPr lang="zh-CN" altLang="en-US" smtClean="0"/>
          </a:p>
          <a:p>
            <a:pPr eaLnBrk="1" hangingPunct="1"/>
            <a:r>
              <a:rPr lang="en-US" altLang="zh-CN" smtClean="0"/>
              <a:t>1985</a:t>
            </a:r>
            <a:r>
              <a:rPr lang="zh-CN" altLang="en-US" smtClean="0"/>
              <a:t>年</a:t>
            </a:r>
            <a:r>
              <a:rPr lang="en-US" altLang="zh-CN" smtClean="0"/>
              <a:t>9</a:t>
            </a:r>
            <a:r>
              <a:rPr lang="zh-CN" altLang="en-US" smtClean="0"/>
              <a:t>月</a:t>
            </a:r>
            <a:r>
              <a:rPr lang="en-US" altLang="zh-CN" smtClean="0"/>
              <a:t>6</a:t>
            </a:r>
            <a:r>
              <a:rPr lang="zh-CN" altLang="en-US" smtClean="0"/>
              <a:t>日中华人民共和国主席令第二十八号公布，</a:t>
            </a:r>
            <a:r>
              <a:rPr lang="en-US" altLang="zh-CN" smtClean="0"/>
              <a:t>1986</a:t>
            </a:r>
            <a:r>
              <a:rPr lang="zh-CN" altLang="en-US" smtClean="0"/>
              <a:t>年</a:t>
            </a:r>
            <a:r>
              <a:rPr lang="en-US" altLang="zh-CN" smtClean="0"/>
              <a:t>7</a:t>
            </a:r>
            <a:r>
              <a:rPr lang="zh-CN" altLang="en-US" smtClean="0"/>
              <a:t>月</a:t>
            </a:r>
            <a:r>
              <a:rPr lang="en-US" altLang="zh-CN" smtClean="0"/>
              <a:t>1</a:t>
            </a:r>
            <a:r>
              <a:rPr lang="zh-CN" altLang="en-US" smtClean="0"/>
              <a:t>日起施行</a:t>
            </a:r>
            <a:r>
              <a:rPr lang="en-US" altLang="zh-CN" smtClean="0"/>
              <a:t>)</a:t>
            </a:r>
            <a:endParaRPr lang="zh-CN" altLang="en-US" smtClean="0"/>
          </a:p>
          <a:p>
            <a:pPr eaLnBrk="1" hangingPunct="1"/>
            <a:r>
              <a:rPr lang="en-US" altLang="zh-CN" smtClean="0"/>
              <a:t> </a:t>
            </a:r>
            <a:endParaRPr lang="zh-CN" altLang="en-US" smtClean="0"/>
          </a:p>
        </p:txBody>
      </p:sp>
      <p:sp>
        <p:nvSpPr>
          <p:cNvPr id="2" name="标题 1"/>
          <p:cNvSpPr>
            <a:spLocks noGrp="1"/>
          </p:cNvSpPr>
          <p:nvPr>
            <p:ph type="title"/>
          </p:nvPr>
        </p:nvSpPr>
        <p:spPr/>
        <p:txBody>
          <a:bodyPr/>
          <a:lstStyle/>
          <a:p>
            <a:pPr eaLnBrk="1" fontAlgn="auto" hangingPunct="1">
              <a:spcAft>
                <a:spcPts val="0"/>
              </a:spcAft>
              <a:defRPr/>
            </a:pPr>
            <a:r>
              <a:rPr lang="zh-CN" altLang="en-US" dirty="0" smtClean="0"/>
              <a:t>三、计量管理的依据</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内容占位符 2"/>
          <p:cNvSpPr>
            <a:spLocks noGrp="1"/>
          </p:cNvSpPr>
          <p:nvPr>
            <p:ph idx="1"/>
          </p:nvPr>
        </p:nvSpPr>
        <p:spPr/>
        <p:txBody>
          <a:bodyPr/>
          <a:lstStyle/>
          <a:p>
            <a:pPr eaLnBrk="1" hangingPunct="1"/>
            <a:r>
              <a:rPr lang="zh-CN" altLang="en-US" smtClean="0"/>
              <a:t>第十 条   计量检定必须按照国家计量检定系统表进行，国家计量检定系统表由国务院计量行政部门制定。</a:t>
            </a:r>
            <a:endParaRPr lang="en-US" altLang="zh-CN" smtClean="0"/>
          </a:p>
          <a:p>
            <a:pPr eaLnBrk="1" hangingPunct="1"/>
            <a:r>
              <a:rPr lang="zh-CN" altLang="en-US" smtClean="0"/>
              <a:t>第二十六条</a:t>
            </a:r>
            <a:r>
              <a:rPr lang="en-US" smtClean="0">
                <a:ea typeface="宋体" charset="-122"/>
              </a:rPr>
              <a:t>  </a:t>
            </a:r>
            <a:r>
              <a:rPr lang="zh-CN" altLang="en-US" smtClean="0"/>
              <a:t>属于强制检定范围的计量器具，未按照规定申请检定或者检定不合格继续使用的，责令停止使用，可以并处罚款。</a:t>
            </a:r>
          </a:p>
          <a:p>
            <a:pPr eaLnBrk="1" hangingPunct="1"/>
            <a:r>
              <a:rPr lang="zh-CN" altLang="en-US" smtClean="0"/>
              <a:t>第二十七条</a:t>
            </a:r>
            <a:r>
              <a:rPr lang="en-US" smtClean="0">
                <a:ea typeface="宋体" charset="-122"/>
              </a:rPr>
              <a:t>  </a:t>
            </a:r>
            <a:r>
              <a:rPr lang="zh-CN" altLang="en-US" smtClean="0"/>
              <a:t>使用不合格的计量器具或者破坏计量器具准确度，给国家和消费者造成损失的，责令赔偿损失，没收计量器具和违法所得，可以并处罚款。</a:t>
            </a:r>
          </a:p>
          <a:p>
            <a:pPr eaLnBrk="1" hangingPunct="1"/>
            <a:endParaRPr lang="zh-CN" altLang="en-US" smtClean="0"/>
          </a:p>
        </p:txBody>
      </p:sp>
      <p:sp>
        <p:nvSpPr>
          <p:cNvPr id="2" name="标题 1"/>
          <p:cNvSpPr>
            <a:spLocks noGrp="1"/>
          </p:cNvSpPr>
          <p:nvPr>
            <p:ph type="title"/>
          </p:nvPr>
        </p:nvSpPr>
        <p:spPr/>
        <p:txBody>
          <a:bodyPr>
            <a:normAutofit fontScale="90000"/>
          </a:bodyPr>
          <a:lstStyle/>
          <a:p>
            <a:pPr eaLnBrk="1" fontAlgn="auto" hangingPunct="1">
              <a:spcAft>
                <a:spcPts val="0"/>
              </a:spcAft>
              <a:defRPr/>
            </a:pPr>
            <a:r>
              <a:rPr lang="zh-CN" altLang="en-US" dirty="0" smtClean="0">
                <a:solidFill>
                  <a:srgbClr val="FF0000"/>
                </a:solidFill>
              </a:rPr>
              <a:t>中华人民共和国计量法</a:t>
            </a:r>
            <a:r>
              <a:rPr lang="en-US" altLang="zh-CN" dirty="0" smtClean="0">
                <a:solidFill>
                  <a:srgbClr val="FF0000"/>
                </a:solidFill>
              </a:rPr>
              <a:t/>
            </a:r>
            <a:br>
              <a:rPr lang="en-US" altLang="zh-CN" dirty="0" smtClean="0">
                <a:solidFill>
                  <a:srgbClr val="FF0000"/>
                </a:solidFill>
              </a:rPr>
            </a:br>
            <a:r>
              <a:rPr lang="en-US" sz="2000" dirty="0" smtClean="0"/>
              <a:t>(1985年9月6日第六届全国人民代表大会常务委员会第十二次会议通过</a:t>
            </a:r>
            <a:r>
              <a:rPr lang="en-US" sz="2200" dirty="0" smtClean="0"/>
              <a:t>）</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内容占位符 2"/>
          <p:cNvSpPr>
            <a:spLocks noGrp="1"/>
          </p:cNvSpPr>
          <p:nvPr>
            <p:ph idx="1"/>
          </p:nvPr>
        </p:nvSpPr>
        <p:spPr/>
        <p:txBody>
          <a:bodyPr/>
          <a:lstStyle/>
          <a:p>
            <a:pPr eaLnBrk="1" hangingPunct="1"/>
            <a:r>
              <a:rPr lang="zh-CN" altLang="en-US" sz="2500" smtClean="0"/>
              <a:t>第二条</a:t>
            </a:r>
            <a:r>
              <a:rPr lang="en-US" sz="2500" smtClean="0">
                <a:ea typeface="宋体" charset="-122"/>
              </a:rPr>
              <a:t>  </a:t>
            </a:r>
            <a:r>
              <a:rPr lang="zh-CN" altLang="en-US" sz="2500" smtClean="0"/>
              <a:t>国家实行法定计量单位制度。国家法定计量单位的名称、符号和非国家法定计量单位的废除办法，按照国务院关于在我国统一实行法定计量单位的有关规定执行。</a:t>
            </a:r>
            <a:endParaRPr lang="en-US" altLang="zh-CN" sz="2500" smtClean="0"/>
          </a:p>
          <a:p>
            <a:pPr eaLnBrk="1" hangingPunct="1"/>
            <a:r>
              <a:rPr lang="zh-CN" altLang="en-US" sz="2500" smtClean="0"/>
              <a:t>使用实行强制检定的工作计量器具的单位和个人，应当向当地县（市）级人民政府计量行政部门指定的计量检定机构申请周期检定。当地不能检定的，向上一级人民政府计量行政部门指定的计量检定机构申请周期检定。</a:t>
            </a:r>
          </a:p>
          <a:p>
            <a:pPr eaLnBrk="1" hangingPunct="1"/>
            <a:r>
              <a:rPr lang="zh-CN" altLang="en-US" smtClean="0"/>
              <a:t>第二十五条</a:t>
            </a:r>
            <a:r>
              <a:rPr lang="en-US" smtClean="0">
                <a:ea typeface="宋体" charset="-122"/>
              </a:rPr>
              <a:t>  </a:t>
            </a:r>
            <a:r>
              <a:rPr lang="zh-CN" altLang="en-US" smtClean="0"/>
              <a:t>任何单位和个人不准在工作岗位上使用无检定合格印、证或者超过检定周期以及经检定不合格的计量器具。在教学示范中使用计量器具不受此限。</a:t>
            </a:r>
          </a:p>
          <a:p>
            <a:pPr eaLnBrk="1" hangingPunct="1"/>
            <a:endParaRPr lang="zh-CN" altLang="en-US" sz="2500" smtClean="0"/>
          </a:p>
        </p:txBody>
      </p:sp>
      <p:sp>
        <p:nvSpPr>
          <p:cNvPr id="2" name="标题 1"/>
          <p:cNvSpPr>
            <a:spLocks noGrp="1"/>
          </p:cNvSpPr>
          <p:nvPr>
            <p:ph type="title"/>
          </p:nvPr>
        </p:nvSpPr>
        <p:spPr/>
        <p:txBody>
          <a:bodyPr/>
          <a:lstStyle/>
          <a:p>
            <a:pPr eaLnBrk="1" fontAlgn="auto" hangingPunct="1">
              <a:spcAft>
                <a:spcPts val="0"/>
              </a:spcAft>
              <a:defRPr/>
            </a:pPr>
            <a:r>
              <a:rPr lang="zh-CN" altLang="en-US" dirty="0" smtClean="0"/>
              <a:t>中华人民共和国计量法实施细则</a:t>
            </a:r>
            <a:r>
              <a:rPr lang="en-US" altLang="zh-CN" dirty="0" smtClean="0"/>
              <a:t/>
            </a:r>
            <a:br>
              <a:rPr lang="en-US" altLang="zh-CN" dirty="0" smtClean="0"/>
            </a:br>
            <a:r>
              <a:rPr lang="en-US" sz="2200" dirty="0" smtClean="0"/>
              <a:t>(1987年1月19日国务院批准，1987年2月1日国家计量局发布）</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2"/>
          <p:cNvSpPr>
            <a:spLocks noGrp="1"/>
          </p:cNvSpPr>
          <p:nvPr>
            <p:ph idx="1"/>
          </p:nvPr>
        </p:nvSpPr>
        <p:spPr/>
        <p:txBody>
          <a:bodyPr/>
          <a:lstStyle/>
          <a:p>
            <a:pPr eaLnBrk="1" hangingPunct="1"/>
            <a:r>
              <a:rPr lang="zh-CN" altLang="en-US" smtClean="0"/>
              <a:t>第二十七条</a:t>
            </a:r>
            <a:r>
              <a:rPr lang="en-US" smtClean="0">
                <a:ea typeface="宋体" charset="-122"/>
              </a:rPr>
              <a:t>  </a:t>
            </a:r>
            <a:r>
              <a:rPr lang="zh-CN" altLang="en-US" smtClean="0"/>
              <a:t>县级以上人民政府计量行政部门的计量管理人员，负责执行计量监督、管理任务；计量监督员负责在规定的区域、场所巡回检查，并可根据不同情况在规定的权限内对违反计量法律、法规的行为，进行现场处理，执行行政处罚。</a:t>
            </a:r>
          </a:p>
          <a:p>
            <a:pPr eaLnBrk="1" hangingPunct="1"/>
            <a:endParaRPr lang="zh-CN" altLang="en-US" smtClean="0"/>
          </a:p>
        </p:txBody>
      </p:sp>
      <p:sp>
        <p:nvSpPr>
          <p:cNvPr id="2" name="标题 1"/>
          <p:cNvSpPr>
            <a:spLocks noGrp="1"/>
          </p:cNvSpPr>
          <p:nvPr>
            <p:ph type="title"/>
          </p:nvPr>
        </p:nvSpPr>
        <p:spPr/>
        <p:txBody>
          <a:bodyPr/>
          <a:lstStyle/>
          <a:p>
            <a:pPr eaLnBrk="1" fontAlgn="auto" hangingPunct="1">
              <a:spcAft>
                <a:spcPts val="0"/>
              </a:spcAft>
              <a:defRPr/>
            </a:pPr>
            <a:r>
              <a:rPr lang="zh-CN" altLang="en-US" dirty="0" smtClean="0"/>
              <a:t>中华人民共和国计量法实施细则</a:t>
            </a:r>
            <a:r>
              <a:rPr lang="en-US" altLang="zh-CN" dirty="0" smtClean="0"/>
              <a:t/>
            </a:r>
            <a:br>
              <a:rPr lang="en-US" altLang="zh-CN" dirty="0" smtClean="0"/>
            </a:br>
            <a:r>
              <a:rPr lang="en-US" sz="2200" dirty="0" smtClean="0"/>
              <a:t>(1987年1月19日国务院批准，1987年2月1日国家计量局发布）</a:t>
            </a:r>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1836</TotalTime>
  <Words>861</Words>
  <Application>Microsoft Office PowerPoint</Application>
  <PresentationFormat>全屏显示(4:3)</PresentationFormat>
  <Paragraphs>116</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计量管理</vt:lpstr>
      <vt:lpstr>一、计量</vt:lpstr>
      <vt:lpstr>二、计量管理的意义</vt:lpstr>
      <vt:lpstr>二、计量管理的意义</vt:lpstr>
      <vt:lpstr>二、计量管理的意义</vt:lpstr>
      <vt:lpstr>三、计量管理的依据</vt:lpstr>
      <vt:lpstr>中华人民共和国计量法 (1985年9月6日第六届全国人民代表大会常务委员会第十二次会议通过）</vt:lpstr>
      <vt:lpstr>中华人民共和国计量法实施细则 (1987年1月19日国务院批准，1987年2月1日国家计量局发布）</vt:lpstr>
      <vt:lpstr>中华人民共和国计量法实施细则 (1987年1月19日国务院批准，1987年2月1日国家计量局发布）</vt:lpstr>
      <vt:lpstr>中华人民共和国计量法实施细则 (1987年1月19日国务院批准，1987年2月1日国家计量局发布）</vt:lpstr>
      <vt:lpstr>中华人民共和国计量法实施细则 (1987年1月19日国务院批准，1987年2月1日国家计量局发布）</vt:lpstr>
      <vt:lpstr>四、计量管理的内容</vt:lpstr>
      <vt:lpstr>法定计量单位</vt:lpstr>
      <vt:lpstr>法定计量单位</vt:lpstr>
      <vt:lpstr>法定计量单位</vt:lpstr>
      <vt:lpstr>四、计量管理的内容</vt:lpstr>
      <vt:lpstr>四、计量管理的内容</vt:lpstr>
      <vt:lpstr>幻灯片 18</vt:lpstr>
      <vt:lpstr>幻灯片 19</vt:lpstr>
      <vt:lpstr>幻灯片 20</vt:lpstr>
      <vt:lpstr>幻灯片 21</vt:lpstr>
      <vt:lpstr>五、计量管理的职责</vt:lpstr>
    </vt:vector>
  </TitlesOfParts>
  <Company>WwW.YlmF.CoM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计量管理</dc:title>
  <dc:creator>User</dc:creator>
  <cp:lastModifiedBy>王增</cp:lastModifiedBy>
  <cp:revision>179</cp:revision>
  <dcterms:created xsi:type="dcterms:W3CDTF">2007-11-23T00:43:59Z</dcterms:created>
  <dcterms:modified xsi:type="dcterms:W3CDTF">2012-06-12T03:12:57Z</dcterms:modified>
</cp:coreProperties>
</file>